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5" r:id="rId9"/>
    <p:sldId id="275" r:id="rId10"/>
    <p:sldId id="266" r:id="rId11"/>
    <p:sldId id="268" r:id="rId12"/>
    <p:sldId id="270" r:id="rId13"/>
    <p:sldId id="269" r:id="rId14"/>
    <p:sldId id="271" r:id="rId15"/>
    <p:sldId id="272" r:id="rId16"/>
    <p:sldId id="274" r:id="rId17"/>
    <p:sldId id="273" r:id="rId1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824"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984" y="-5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endParaRPr lang="en-US" dirty="0"/>
          </a:p>
        </p:txBody>
      </p:sp>
      <p:sp>
        <p:nvSpPr>
          <p:cNvPr id="3" name="Date Placeholder 2"/>
          <p:cNvSpPr>
            <a:spLocks noGrp="1"/>
          </p:cNvSpPr>
          <p:nvPr>
            <p:ph type="dt" sz="quarter" idx="1"/>
          </p:nvPr>
        </p:nvSpPr>
        <p:spPr>
          <a:xfrm>
            <a:off x="3955953" y="0"/>
            <a:ext cx="3027466" cy="464503"/>
          </a:xfrm>
          <a:prstGeom prst="rect">
            <a:avLst/>
          </a:prstGeom>
        </p:spPr>
        <p:txBody>
          <a:bodyPr vert="horz" lIns="91221" tIns="45610" rIns="91221" bIns="45610" rtlCol="0"/>
          <a:lstStyle>
            <a:lvl1pPr algn="r">
              <a:defRPr sz="1200"/>
            </a:lvl1pPr>
          </a:lstStyle>
          <a:p>
            <a:fld id="{5FE1B474-E515-44FF-87B1-126634E75A47}" type="datetimeFigureOut">
              <a:rPr lang="en-US" smtClean="0"/>
              <a:t>9/8/2014</a:t>
            </a:fld>
            <a:endParaRPr lang="en-US" dirty="0"/>
          </a:p>
        </p:txBody>
      </p:sp>
      <p:sp>
        <p:nvSpPr>
          <p:cNvPr id="4" name="Footer Placeholder 3"/>
          <p:cNvSpPr>
            <a:spLocks noGrp="1"/>
          </p:cNvSpPr>
          <p:nvPr>
            <p:ph type="ftr" sz="quarter" idx="2"/>
          </p:nvPr>
        </p:nvSpPr>
        <p:spPr>
          <a:xfrm>
            <a:off x="1" y="8817612"/>
            <a:ext cx="3027466" cy="464503"/>
          </a:xfrm>
          <a:prstGeom prst="rect">
            <a:avLst/>
          </a:prstGeom>
        </p:spPr>
        <p:txBody>
          <a:bodyPr vert="horz" lIns="91221" tIns="45610" rIns="91221" bIns="456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21" tIns="45610" rIns="91221" bIns="45610" rtlCol="0" anchor="b"/>
          <a:lstStyle>
            <a:lvl1pPr algn="r">
              <a:defRPr sz="1200"/>
            </a:lvl1pPr>
          </a:lstStyle>
          <a:p>
            <a:fld id="{629944EA-BFF9-4F7D-8F1F-AD17499BE58F}" type="slidenum">
              <a:rPr lang="en-US" smtClean="0"/>
              <a:t>‹#›</a:t>
            </a:fld>
            <a:endParaRPr lang="en-US" dirty="0"/>
          </a:p>
        </p:txBody>
      </p:sp>
    </p:spTree>
    <p:extLst>
      <p:ext uri="{BB962C8B-B14F-4D97-AF65-F5344CB8AC3E}">
        <p14:creationId xmlns:p14="http://schemas.microsoft.com/office/powerpoint/2010/main" val="4036516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5D2ABD23-33C8-46A0-B96D-8663E0712E36}" type="datetimeFigureOut">
              <a:rPr lang="en-US" smtClean="0"/>
              <a:t>9/8/2014</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8CD88384-178E-41DE-B719-107A6272322D}" type="slidenum">
              <a:rPr lang="en-US" smtClean="0"/>
              <a:t>‹#›</a:t>
            </a:fld>
            <a:endParaRPr lang="en-US" dirty="0"/>
          </a:p>
        </p:txBody>
      </p:sp>
    </p:spTree>
    <p:extLst>
      <p:ext uri="{BB962C8B-B14F-4D97-AF65-F5344CB8AC3E}">
        <p14:creationId xmlns:p14="http://schemas.microsoft.com/office/powerpoint/2010/main" val="92574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here.ssec.wisc.edu/2014072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Conducting science is important, but sharing science is essential. Outreach initiatives to share science with society at CIMSS include volunteering at Science on a Sphere exhibits, forecasting for football games, contributing to weather blogs and presenting at education conferences. This talk will profile several graduate student contributions to CIMSS Education and Public Outreach initiatives as well as opportunities for future collaborations.</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rPr>
              <a:pPr>
                <a:defRPr/>
              </a:pPr>
              <a:t>1</a:t>
            </a:fld>
            <a:endParaRPr lang="en-US" altLang="zh-CN" dirty="0">
              <a:solidFill>
                <a:prstClr val="black"/>
              </a:solidFill>
            </a:endParaRPr>
          </a:p>
        </p:txBody>
      </p:sp>
    </p:spTree>
    <p:extLst>
      <p:ext uri="{BB962C8B-B14F-4D97-AF65-F5344CB8AC3E}">
        <p14:creationId xmlns:p14="http://schemas.microsoft.com/office/powerpoint/2010/main" val="398109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5194" indent="-290459" eaLnBrk="0" hangingPunct="0">
              <a:defRPr>
                <a:solidFill>
                  <a:schemeClr val="tx1"/>
                </a:solidFill>
                <a:latin typeface="Arial" pitchFamily="34" charset="0"/>
              </a:defRPr>
            </a:lvl2pPr>
            <a:lvl3pPr marL="1161838" indent="-232368" eaLnBrk="0" hangingPunct="0">
              <a:defRPr>
                <a:solidFill>
                  <a:schemeClr val="tx1"/>
                </a:solidFill>
                <a:latin typeface="Arial" pitchFamily="34" charset="0"/>
              </a:defRPr>
            </a:lvl3pPr>
            <a:lvl4pPr marL="1626573" indent="-232368" eaLnBrk="0" hangingPunct="0">
              <a:defRPr>
                <a:solidFill>
                  <a:schemeClr val="tx1"/>
                </a:solidFill>
                <a:latin typeface="Arial" pitchFamily="34" charset="0"/>
              </a:defRPr>
            </a:lvl4pPr>
            <a:lvl5pPr marL="2091309" indent="-232368" eaLnBrk="0" hangingPunct="0">
              <a:defRPr>
                <a:solidFill>
                  <a:schemeClr val="tx1"/>
                </a:solidFill>
                <a:latin typeface="Arial" pitchFamily="34" charset="0"/>
              </a:defRPr>
            </a:lvl5pPr>
            <a:lvl6pPr marL="2556043" indent="-232368" eaLnBrk="0" fontAlgn="base" hangingPunct="0">
              <a:spcBef>
                <a:spcPct val="0"/>
              </a:spcBef>
              <a:spcAft>
                <a:spcPct val="0"/>
              </a:spcAft>
              <a:defRPr>
                <a:solidFill>
                  <a:schemeClr val="tx1"/>
                </a:solidFill>
                <a:latin typeface="Arial" pitchFamily="34" charset="0"/>
              </a:defRPr>
            </a:lvl6pPr>
            <a:lvl7pPr marL="3020778" indent="-232368" eaLnBrk="0" fontAlgn="base" hangingPunct="0">
              <a:spcBef>
                <a:spcPct val="0"/>
              </a:spcBef>
              <a:spcAft>
                <a:spcPct val="0"/>
              </a:spcAft>
              <a:defRPr>
                <a:solidFill>
                  <a:schemeClr val="tx1"/>
                </a:solidFill>
                <a:latin typeface="Arial" pitchFamily="34" charset="0"/>
              </a:defRPr>
            </a:lvl7pPr>
            <a:lvl8pPr marL="3485513" indent="-232368" eaLnBrk="0" fontAlgn="base" hangingPunct="0">
              <a:spcBef>
                <a:spcPct val="0"/>
              </a:spcBef>
              <a:spcAft>
                <a:spcPct val="0"/>
              </a:spcAft>
              <a:defRPr>
                <a:solidFill>
                  <a:schemeClr val="tx1"/>
                </a:solidFill>
                <a:latin typeface="Arial" pitchFamily="34" charset="0"/>
              </a:defRPr>
            </a:lvl8pPr>
            <a:lvl9pPr marL="3950248" indent="-232368" eaLnBrk="0" fontAlgn="base" hangingPunct="0">
              <a:spcBef>
                <a:spcPct val="0"/>
              </a:spcBef>
              <a:spcAft>
                <a:spcPct val="0"/>
              </a:spcAft>
              <a:defRPr>
                <a:solidFill>
                  <a:schemeClr val="tx1"/>
                </a:solidFill>
                <a:latin typeface="Arial" pitchFamily="34" charset="0"/>
              </a:defRPr>
            </a:lvl9pPr>
          </a:lstStyle>
          <a:p>
            <a:pPr eaLnBrk="1" hangingPunct="1"/>
            <a:fld id="{61413B5C-ACBF-4EF2-AE1F-5785DA6EBD18}" type="slidenum">
              <a:rPr lang="en-US" smtClean="0">
                <a:solidFill>
                  <a:prstClr val="black"/>
                </a:solidFill>
              </a:rPr>
              <a:pPr eaLnBrk="1" hangingPunct="1"/>
              <a:t>2</a:t>
            </a:fld>
            <a:endParaRPr lang="en-US"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CoRP Network is supported by the NESDIS cooperative institutes: Cooperative Institute for Climate and Satellite (CICS, Maryland and North Carolina), Cooperative Institute for Oceanographic Satellite Studies (CIOSS), Cooperative Institute for Research in the Atmosphere (CIRA), Cooperative Remote Sensing Science and Technology Center (CREST), &amp;  CIMSS. </a:t>
            </a:r>
          </a:p>
          <a:p>
            <a:endParaRPr lang="en-US" dirty="0"/>
          </a:p>
        </p:txBody>
      </p:sp>
      <p:sp>
        <p:nvSpPr>
          <p:cNvPr id="4" name="Slide Number Placeholder 3"/>
          <p:cNvSpPr>
            <a:spLocks noGrp="1"/>
          </p:cNvSpPr>
          <p:nvPr>
            <p:ph type="sldNum" sz="quarter" idx="10"/>
          </p:nvPr>
        </p:nvSpPr>
        <p:spPr/>
        <p:txBody>
          <a:bodyPr/>
          <a:lstStyle/>
          <a:p>
            <a:pPr>
              <a:defRPr/>
            </a:pPr>
            <a:fld id="{31039E60-BF2B-4BFB-A357-E946C274AAFF}" type="slidenum">
              <a:rPr lang="zh-CN" altLang="en-US" smtClean="0">
                <a:solidFill>
                  <a:prstClr val="black"/>
                </a:solidFill>
              </a:rPr>
              <a:pPr>
                <a:defRPr/>
              </a:pPr>
              <a:t>3</a:t>
            </a:fld>
            <a:endParaRPr lang="en-US" altLang="zh-CN" dirty="0">
              <a:solidFill>
                <a:prstClr val="black"/>
              </a:solidFill>
            </a:endParaRPr>
          </a:p>
        </p:txBody>
      </p:sp>
    </p:spTree>
    <p:extLst>
      <p:ext uri="{BB962C8B-B14F-4D97-AF65-F5344CB8AC3E}">
        <p14:creationId xmlns:p14="http://schemas.microsoft.com/office/powerpoint/2010/main" val="176193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810" indent="-285697" eaLnBrk="0" hangingPunct="0">
              <a:defRPr sz="2400">
                <a:solidFill>
                  <a:schemeClr val="tx1"/>
                </a:solidFill>
                <a:latin typeface="Arial" pitchFamily="34" charset="0"/>
                <a:ea typeface="ＭＳ Ｐゴシック" pitchFamily="34" charset="-128"/>
              </a:defRPr>
            </a:lvl2pPr>
            <a:lvl3pPr marL="1142784" indent="-228557" eaLnBrk="0" hangingPunct="0">
              <a:defRPr sz="2400">
                <a:solidFill>
                  <a:schemeClr val="tx1"/>
                </a:solidFill>
                <a:latin typeface="Arial" pitchFamily="34" charset="0"/>
                <a:ea typeface="ＭＳ Ｐゴシック" pitchFamily="34" charset="-128"/>
              </a:defRPr>
            </a:lvl3pPr>
            <a:lvl4pPr marL="1599898" indent="-228557" eaLnBrk="0" hangingPunct="0">
              <a:defRPr sz="2400">
                <a:solidFill>
                  <a:schemeClr val="tx1"/>
                </a:solidFill>
                <a:latin typeface="Arial" pitchFamily="34" charset="0"/>
                <a:ea typeface="ＭＳ Ｐゴシック" pitchFamily="34" charset="-128"/>
              </a:defRPr>
            </a:lvl4pPr>
            <a:lvl5pPr marL="2057011" indent="-228557" eaLnBrk="0" hangingPunct="0">
              <a:defRPr sz="2400">
                <a:solidFill>
                  <a:schemeClr val="tx1"/>
                </a:solidFill>
                <a:latin typeface="Arial" pitchFamily="34" charset="0"/>
                <a:ea typeface="ＭＳ Ｐゴシック" pitchFamily="34" charset="-128"/>
              </a:defRPr>
            </a:lvl5pPr>
            <a:lvl6pPr marL="2514125" indent="-22855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237" indent="-22855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350" indent="-22855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464" indent="-22855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1EBD496-BAC0-446C-B334-C506E34BF981}" type="slidenum">
              <a:rPr lang="en-US" sz="1200">
                <a:solidFill>
                  <a:prstClr val="black"/>
                </a:solidFill>
              </a:rPr>
              <a:pPr eaLnBrk="1" hangingPunct="1">
                <a:defRPr/>
              </a:pPr>
              <a:t>4</a:t>
            </a:fld>
            <a:endParaRPr lang="en-US" sz="1200"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Britta Gjermo is a 2nd year senior at UW-Madison majoring in Atmospheric Science. She is also in Air Force ROTC and will commission as a Weather Officer upon graduation. Growing up in Minnesota, Britta experienced extreme weather year-round, from snow storms in January to thunderstorms in June, and quickly became fascinated by weather phenomena. After winning a Suomi Scholarship, Britta started working at CIMSS her freshman year, where she contributed to Satellites See Wisconsin, a display at the Dane County Airport. She regularly supports building tours and conferences at CIMSS and SSEC, especially the annual CIMSS Student Workshop. Britta recently started contributing to the CIMSS PyroCB blog, CIMSS social media, and the monthly Climate Digest product.</a:t>
            </a:r>
            <a:endParaRPr lang="en-US" dirty="0"/>
          </a:p>
        </p:txBody>
      </p:sp>
      <p:sp>
        <p:nvSpPr>
          <p:cNvPr id="4" name="Slide Number Placeholder 3"/>
          <p:cNvSpPr>
            <a:spLocks noGrp="1"/>
          </p:cNvSpPr>
          <p:nvPr>
            <p:ph type="sldNum" sz="quarter" idx="10"/>
          </p:nvPr>
        </p:nvSpPr>
        <p:spPr/>
        <p:txBody>
          <a:bodyPr/>
          <a:lstStyle/>
          <a:p>
            <a:fld id="{8CD88384-178E-41DE-B719-107A6272322D}" type="slidenum">
              <a:rPr lang="en-US" smtClean="0"/>
              <a:t>7</a:t>
            </a:fld>
            <a:endParaRPr lang="en-US" dirty="0"/>
          </a:p>
        </p:txBody>
      </p:sp>
      <p:pic>
        <p:nvPicPr>
          <p:cNvPr id="3074" name="Picture 2" descr="http://cimss.ssec.wisc.edu/education/epo/images/britta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593850"/>
            <a:ext cx="1240976"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8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88384-178E-41DE-B719-107A6272322D}" type="slidenum">
              <a:rPr lang="en-US" smtClean="0"/>
              <a:t>9</a:t>
            </a:fld>
            <a:endParaRPr lang="en-US" dirty="0"/>
          </a:p>
        </p:txBody>
      </p:sp>
      <p:pic>
        <p:nvPicPr>
          <p:cNvPr id="3074" name="Picture 2" descr="http://cimss.ssec.wisc.edu/education/epo/images/britta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593850"/>
            <a:ext cx="1240976"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8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performing research, Andrew is extremely interested in communicating the science, especially to new audiences via teaching or outreach. At CIMSS, this includes recording narration for the monthly </a:t>
            </a:r>
            <a:r>
              <a:rPr lang="en-US" dirty="0" smtClean="0">
                <a:hlinkClick r:id="rId3"/>
              </a:rPr>
              <a:t>Climate Digest</a:t>
            </a:r>
            <a:r>
              <a:rPr lang="en-US" dirty="0" smtClean="0"/>
              <a:t> product and presenting in the CIMSS Student Workshop.</a:t>
            </a:r>
            <a:endParaRPr lang="en-US" dirty="0"/>
          </a:p>
        </p:txBody>
      </p:sp>
      <p:sp>
        <p:nvSpPr>
          <p:cNvPr id="4" name="Slide Number Placeholder 3"/>
          <p:cNvSpPr>
            <a:spLocks noGrp="1"/>
          </p:cNvSpPr>
          <p:nvPr>
            <p:ph type="sldNum" sz="quarter" idx="10"/>
          </p:nvPr>
        </p:nvSpPr>
        <p:spPr/>
        <p:txBody>
          <a:bodyPr/>
          <a:lstStyle/>
          <a:p>
            <a:fld id="{8CD88384-178E-41DE-B719-107A6272322D}" type="slidenum">
              <a:rPr lang="en-US" smtClean="0"/>
              <a:t>10</a:t>
            </a:fld>
            <a:endParaRPr lang="en-US" dirty="0"/>
          </a:p>
        </p:txBody>
      </p:sp>
    </p:spTree>
    <p:extLst>
      <p:ext uri="{BB962C8B-B14F-4D97-AF65-F5344CB8AC3E}">
        <p14:creationId xmlns:p14="http://schemas.microsoft.com/office/powerpoint/2010/main" val="280382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 Early Career Scientist Exchange Program is an research training and education initiative by NESDIS/STAR' Cooperative Research Program [CoRP] which was initiated in year 2006. Students from CREST and other NESDIS Cooperative Institutes [CIs] are given an opportunity to visit </a:t>
            </a:r>
            <a:r>
              <a:rPr lang="en-US" sz="900" dirty="0" smtClean="0"/>
              <a:t>intuitional </a:t>
            </a:r>
            <a:r>
              <a:rPr lang="en-US" sz="900" dirty="0"/>
              <a:t>PIs/Scientists from one of these CIs to learn software skills and gain hands-on research experience relevant to their doctoral research. Thirty CREST graduate students have been immensely benefited by this program.</a:t>
            </a:r>
          </a:p>
          <a:p>
            <a:endParaRPr lang="en-US" sz="900" dirty="0"/>
          </a:p>
          <a:p>
            <a:r>
              <a:rPr lang="en-US" sz="900" dirty="0"/>
              <a:t>Purpose of the program:</a:t>
            </a:r>
          </a:p>
          <a:p>
            <a:endParaRPr lang="en-US" sz="900" dirty="0"/>
          </a:p>
          <a:p>
            <a:r>
              <a:rPr lang="en-US" sz="900" dirty="0"/>
              <a:t>Within the NOAA/NESDIS/STAR Cooperative Research Program (CoRP), several activities are supported that address two goals: (1) Increased visibility and employment opportunities for students and early career scientists (and provide the best candidates for open positions in NOAA and the CI’s); and (2) Strengthened collaborations between CI personnel at all levels. To accomplish these goals, CoRP supports:</a:t>
            </a:r>
          </a:p>
          <a:p>
            <a:endParaRPr lang="en-US" sz="900" dirty="0"/>
          </a:p>
          <a:p>
            <a:r>
              <a:rPr lang="en-US" sz="900" dirty="0"/>
              <a:t>    The STAR/CoRP Science Symposium, held each summer at one CI. Travel funds are available for students and early career scientists to attend.</a:t>
            </a:r>
          </a:p>
          <a:p>
            <a:r>
              <a:rPr lang="en-US" sz="900" dirty="0"/>
              <a:t>    Scientific exchanges for students and early career scientists, for visits to other CI’s during which the student will give a seminar and interact with research scientists located at other CI’s.</a:t>
            </a:r>
          </a:p>
          <a:p>
            <a:r>
              <a:rPr lang="en-US" sz="900" dirty="0"/>
              <a:t>    Scientific exchanges for established CI research scientists to visit other CI’s and early career scientists and undergraduate students, present their most exciting research results and develop or strengthen scientific partnerships.</a:t>
            </a:r>
          </a:p>
          <a:p>
            <a:endParaRPr lang="en-US" sz="900" dirty="0"/>
          </a:p>
          <a:p>
            <a:r>
              <a:rPr lang="en-US" sz="900" dirty="0"/>
              <a:t>Each CI receives a small amount of annual funding from NOAA/NESDIS/CoRP to send their students and research scientists to the CoRP Symposium and/or to other CI locations to present seminars and interact with the scientists at that institution. The scientific exchanges for students and early career scientists (visits to other CI’s to strengthen or establish collaborations) require the most preparation and coordination by all parties. A suggested procedure is given below. These exchanges may occur at any time during the year as long as the student and PI are in agreement; however, most exchanges are preferable during the summer.</a:t>
            </a:r>
          </a:p>
          <a:p>
            <a:endParaRPr lang="en-US" sz="900" dirty="0"/>
          </a:p>
          <a:p>
            <a:r>
              <a:rPr lang="en-US" sz="900" dirty="0"/>
              <a:t>Outcomes of the exchanges are expected to include: continuing collaboration between the student/PI/CI; a detailed report from the student of the exchange program; and (possibly) a presentation at the next year's CoRP Symposium and/or a seminar at STAR Headquarters or the host CI.</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D88384-178E-41DE-B719-107A6272322D}" type="slidenum">
              <a:rPr lang="en-US" smtClean="0"/>
              <a:t>11</a:t>
            </a:fld>
            <a:endParaRPr lang="en-US" dirty="0"/>
          </a:p>
        </p:txBody>
      </p:sp>
    </p:spTree>
    <p:extLst>
      <p:ext uri="{BB962C8B-B14F-4D97-AF65-F5344CB8AC3E}">
        <p14:creationId xmlns:p14="http://schemas.microsoft.com/office/powerpoint/2010/main" val="118263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The Early Career Scientist Exchange Program is an research training and education initiative by NESDIS/STAR' Cooperative Research Program [CoRP] which was initiated in year 2006. Students from CREST and other NESDIS Cooperative Institutes [CIs] are given an opportunity to visit instutional PIs/Scientists from one of these CIs to learn software skills and gain hands-on research experience relevant to their doctoral research. Thirty CREST graduate students have been immensely benefited by this program.</a:t>
            </a:r>
          </a:p>
          <a:p>
            <a:endParaRPr lang="en-US" sz="900" dirty="0"/>
          </a:p>
          <a:p>
            <a:r>
              <a:rPr lang="en-US" sz="900" dirty="0"/>
              <a:t>Purpose of the program:</a:t>
            </a:r>
          </a:p>
          <a:p>
            <a:endParaRPr lang="en-US" sz="900" dirty="0"/>
          </a:p>
          <a:p>
            <a:r>
              <a:rPr lang="en-US" sz="900" dirty="0"/>
              <a:t>Within the NOAA/NESDIS/STAR Cooperative Research Program (CoRP), several activities are supported that address two goals: (1) Increased visibility and employment opportunities for students and early career scientists (and provide the best candidates for open positions in NOAA and the CI’s); and (2) Strengthened collaborations between CI personnel at all levels. To accomplish these goals, CoRP supports:</a:t>
            </a:r>
          </a:p>
          <a:p>
            <a:endParaRPr lang="en-US" sz="900" dirty="0"/>
          </a:p>
          <a:p>
            <a:r>
              <a:rPr lang="en-US" sz="900" dirty="0"/>
              <a:t>    The STAR/CoRP Science Symposium, held each summer at one CI. Travel funds are available for students and early career scientists to attend.</a:t>
            </a:r>
          </a:p>
          <a:p>
            <a:r>
              <a:rPr lang="en-US" sz="900" dirty="0"/>
              <a:t>    Scientific exchanges for students and early career scientists, for visits to other CI’s during which the student will give a seminar and interact with research scientists located at other CI’s.</a:t>
            </a:r>
          </a:p>
          <a:p>
            <a:r>
              <a:rPr lang="en-US" sz="900" dirty="0"/>
              <a:t>    Scientific exchanges for established CI research scientists to visit other CI’s and early career scientists and undergraduate students, present their most exciting research results and develop or strengthen scientific partnerships.</a:t>
            </a:r>
          </a:p>
          <a:p>
            <a:endParaRPr lang="en-US" sz="900" dirty="0"/>
          </a:p>
          <a:p>
            <a:r>
              <a:rPr lang="en-US" sz="900" dirty="0"/>
              <a:t>Each CI receives a small amount of annual funding from NOAA/NESDIS/CoRP to send their students and research scientists to the CoRP Symposium and/or to other CI locations to present seminars and interact with the scientists at that institution. The scientific exchanges for students and early career scientists (visits to other CI’s to strengthen or establish collaborations) require the most preparation and coordination by all parties. A suggested procedure is given below. These exchanges may occur at any time during the year as long as the student and PI are in agreement; however, most exchanges are preferable during the summer.</a:t>
            </a:r>
          </a:p>
          <a:p>
            <a:endParaRPr lang="en-US" sz="900" dirty="0"/>
          </a:p>
          <a:p>
            <a:r>
              <a:rPr lang="en-US" sz="900" dirty="0"/>
              <a:t>Outcomes of the exchanges are expected to include: continuing collaboration between the student/PI/CI; a detailed report from the student of the exchange program; and (possibly) a presentation at the next year's CoRP Symposium and/or a seminar at STAR Headquarters or the host CI.</a:t>
            </a:r>
          </a:p>
        </p:txBody>
      </p:sp>
      <p:sp>
        <p:nvSpPr>
          <p:cNvPr id="4" name="Slide Number Placeholder 3"/>
          <p:cNvSpPr>
            <a:spLocks noGrp="1"/>
          </p:cNvSpPr>
          <p:nvPr>
            <p:ph type="sldNum" sz="quarter" idx="10"/>
          </p:nvPr>
        </p:nvSpPr>
        <p:spPr/>
        <p:txBody>
          <a:bodyPr/>
          <a:lstStyle/>
          <a:p>
            <a:fld id="{8CD88384-178E-41DE-B719-107A6272322D}" type="slidenum">
              <a:rPr lang="en-US" smtClean="0"/>
              <a:t>13</a:t>
            </a:fld>
            <a:endParaRPr lang="en-US" dirty="0"/>
          </a:p>
        </p:txBody>
      </p:sp>
    </p:spTree>
    <p:extLst>
      <p:ext uri="{BB962C8B-B14F-4D97-AF65-F5344CB8AC3E}">
        <p14:creationId xmlns:p14="http://schemas.microsoft.com/office/powerpoint/2010/main" val="54993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295400"/>
            <a:ext cx="7772400" cy="1447800"/>
          </a:xfrm>
        </p:spPr>
        <p:txBody>
          <a:bodyPr/>
          <a:lstStyle>
            <a:lvl1pPr marR="9144" algn="ctr">
              <a:defRPr sz="4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3198168"/>
            <a:ext cx="7772400" cy="461665"/>
          </a:xfrm>
        </p:spPr>
        <p:txBody>
          <a:bodyPr lIns="100584" anchor="ctr">
            <a:spAutoFit/>
          </a:bodyPr>
          <a:lstStyle>
            <a:lvl1pPr marL="0" indent="0" algn="ctr">
              <a:spcBef>
                <a:spcPts val="0"/>
              </a:spcBef>
              <a:buNone/>
              <a:defRPr sz="2400">
                <a:solidFill>
                  <a:srgbClr val="F2C31A"/>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66278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F378691F-9CED-4134-BEF2-4424A0C8B72C}" type="slidenum">
              <a:rPr lang="en-US"/>
              <a:pPr>
                <a:defRPr/>
              </a:pPr>
              <a:t>‹#›</a:t>
            </a:fld>
            <a:endParaRPr lang="en-US" dirty="0"/>
          </a:p>
        </p:txBody>
      </p:sp>
    </p:spTree>
    <p:extLst>
      <p:ext uri="{BB962C8B-B14F-4D97-AF65-F5344CB8AC3E}">
        <p14:creationId xmlns:p14="http://schemas.microsoft.com/office/powerpoint/2010/main" val="112181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chor="ctr"/>
          <a:lstStyle>
            <a:lvl1pPr algn="ctr">
              <a:buNone/>
              <a:defRPr sz="36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1066800"/>
            <a:ext cx="2514600" cy="52578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200400" y="1066800"/>
            <a:ext cx="5486400" cy="52578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327DF725-5DD2-4AC8-9302-F060CA84D9D3}" type="slidenum">
              <a:rPr lang="en-US"/>
              <a:pPr>
                <a:defRPr/>
              </a:pPr>
              <a:t>‹#›</a:t>
            </a:fld>
            <a:endParaRPr lang="en-US" dirty="0"/>
          </a:p>
        </p:txBody>
      </p:sp>
    </p:spTree>
    <p:extLst>
      <p:ext uri="{BB962C8B-B14F-4D97-AF65-F5344CB8AC3E}">
        <p14:creationId xmlns:p14="http://schemas.microsoft.com/office/powerpoint/2010/main" val="118801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80FD687F-9EC4-4A2C-9D79-45716973BA41}" type="slidenum">
              <a:rPr lang="en-US"/>
              <a:pPr>
                <a:defRPr/>
              </a:pPr>
              <a:t>‹#›</a:t>
            </a:fld>
            <a:endParaRPr lang="en-US" dirty="0"/>
          </a:p>
        </p:txBody>
      </p:sp>
    </p:spTree>
    <p:extLst>
      <p:ext uri="{BB962C8B-B14F-4D97-AF65-F5344CB8AC3E}">
        <p14:creationId xmlns:p14="http://schemas.microsoft.com/office/powerpoint/2010/main" val="414569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a:defRPr/>
            </a:pPr>
            <a:fld id="{3283774E-393D-4152-86DA-5285DCA315CF}" type="slidenum">
              <a:rPr lang="en-US"/>
              <a:pPr>
                <a:defRPr/>
              </a:pPr>
              <a:t>‹#›</a:t>
            </a:fld>
            <a:endParaRPr lang="en-US" dirty="0"/>
          </a:p>
        </p:txBody>
      </p:sp>
    </p:spTree>
    <p:extLst>
      <p:ext uri="{BB962C8B-B14F-4D97-AF65-F5344CB8AC3E}">
        <p14:creationId xmlns:p14="http://schemas.microsoft.com/office/powerpoint/2010/main" val="165826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a:defRPr/>
            </a:pPr>
            <a:fld id="{7A000F4E-004E-4CE8-AABD-59BBC7FD61A1}" type="slidenum">
              <a:rPr lang="en-US"/>
              <a:pPr>
                <a:defRPr/>
              </a:pPr>
              <a:t>‹#›</a:t>
            </a:fld>
            <a:endParaRPr lang="en-US" dirty="0"/>
          </a:p>
        </p:txBody>
      </p:sp>
    </p:spTree>
    <p:extLst>
      <p:ext uri="{BB962C8B-B14F-4D97-AF65-F5344CB8AC3E}">
        <p14:creationId xmlns:p14="http://schemas.microsoft.com/office/powerpoint/2010/main" val="21848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userDrawn="1"/>
        </p:nvSpPr>
        <p:spPr>
          <a:xfrm flipV="1">
            <a:off x="0" y="-16934"/>
            <a:ext cx="9144000" cy="6484789"/>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a:p>
            <a:pPr algn="ctr" fontAlgn="base">
              <a:spcBef>
                <a:spcPct val="0"/>
              </a:spcBef>
              <a:spcAft>
                <a:spcPct val="0"/>
              </a:spcAft>
            </a:pPr>
            <a:endParaRPr lang="en-US" dirty="0">
              <a:solidFill>
                <a:prstClr val="white"/>
              </a:solidFill>
            </a:endParaRPr>
          </a:p>
          <a:p>
            <a:pPr algn="ctr" fontAlgn="base">
              <a:spcBef>
                <a:spcPct val="0"/>
              </a:spcBef>
              <a:spcAft>
                <a:spcPct val="0"/>
              </a:spcAft>
            </a:pPr>
            <a:endParaRPr lang="en-US" dirty="0">
              <a:solidFill>
                <a:prstClr val="white"/>
              </a:solidFill>
            </a:endParaRPr>
          </a:p>
        </p:txBody>
      </p:sp>
      <p:sp>
        <p:nvSpPr>
          <p:cNvPr id="22" name="Title Placeholder 21"/>
          <p:cNvSpPr>
            <a:spLocks noGrp="1"/>
          </p:cNvSpPr>
          <p:nvPr>
            <p:ph type="title"/>
          </p:nvPr>
        </p:nvSpPr>
        <p:spPr>
          <a:xfrm>
            <a:off x="458262" y="0"/>
            <a:ext cx="8228538" cy="99060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1066800"/>
            <a:ext cx="8228538"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6553200"/>
            <a:ext cx="457200" cy="22860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000">
                <a:solidFill>
                  <a:srgbClr val="FFF1CE"/>
                </a:solidFill>
                <a:latin typeface="Arial Narrow"/>
                <a:cs typeface="Arial Narrow"/>
              </a:defRPr>
            </a:lvl1pPr>
          </a:lstStyle>
          <a:p>
            <a:pPr>
              <a:defRPr/>
            </a:pPr>
            <a:fld id="{49C620E3-86D2-421C-B672-9D0292A84894}" type="slidenum">
              <a:rPr lang="en-US" smtClean="0"/>
              <a:pPr>
                <a:defRPr/>
              </a:pPr>
              <a:t>‹#›</a:t>
            </a:fld>
            <a:endParaRPr lang="en-US" dirty="0"/>
          </a:p>
        </p:txBody>
      </p:sp>
      <p:sp>
        <p:nvSpPr>
          <p:cNvPr id="10" name="TextBox 9"/>
          <p:cNvSpPr txBox="1">
            <a:spLocks noChangeArrowheads="1"/>
          </p:cNvSpPr>
          <p:nvPr userDrawn="1"/>
        </p:nvSpPr>
        <p:spPr bwMode="auto">
          <a:xfrm>
            <a:off x="609600" y="6533290"/>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700" dirty="0" smtClean="0">
                <a:solidFill>
                  <a:srgbClr val="F2C31A"/>
                </a:solidFill>
                <a:latin typeface="Corbel" pitchFamily="34" charset="0"/>
              </a:rPr>
              <a:t>Cooperative Institute for Meteorological Satellite Studies</a:t>
            </a:r>
          </a:p>
          <a:p>
            <a:pPr eaLnBrk="1" fontAlgn="base" hangingPunct="1">
              <a:spcBef>
                <a:spcPct val="0"/>
              </a:spcBef>
              <a:spcAft>
                <a:spcPct val="0"/>
              </a:spcAft>
              <a:defRPr/>
            </a:pPr>
            <a:r>
              <a:rPr lang="en-US" sz="700" dirty="0" smtClean="0">
                <a:solidFill>
                  <a:srgbClr val="FFFFFF"/>
                </a:solidFill>
                <a:latin typeface="Corbel" pitchFamily="34" charset="0"/>
              </a:rPr>
              <a:t>University of Wisconsin - Madison</a:t>
            </a:r>
          </a:p>
        </p:txBody>
      </p:sp>
      <p:pic>
        <p:nvPicPr>
          <p:cNvPr id="13" name="Picture 12" descr="CIMSS_logo_web_multicolor_glow_PNG_138x100.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8600" y="6519334"/>
            <a:ext cx="420624" cy="304800"/>
          </a:xfrm>
          <a:prstGeom prst="rect">
            <a:avLst/>
          </a:prstGeom>
        </p:spPr>
      </p:pic>
    </p:spTree>
    <p:extLst>
      <p:ext uri="{BB962C8B-B14F-4D97-AF65-F5344CB8AC3E}">
        <p14:creationId xmlns:p14="http://schemas.microsoft.com/office/powerpoint/2010/main" val="996916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5pPr>
      <a:lvl6pPr marL="4572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6pPr>
      <a:lvl7pPr marL="9144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7pPr>
      <a:lvl8pPr marL="13716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8pPr>
      <a:lvl9pPr marL="18288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9pPr>
    </p:titleStyle>
    <p:body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s://www.youtube.com/watch?v=5U68e-iVC8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sipfed.org/node/1778" TargetMode="External"/><Relationship Id="rId2" Type="http://schemas.openxmlformats.org/officeDocument/2006/relationships/hyperlink" Target="mailto:erinrobinson@esipfed.org?subject=ESIP%20Student%20Fellows%20-%20Question"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witter.com/UWCIM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438400"/>
            <a:ext cx="8458200" cy="838200"/>
          </a:xfrm>
        </p:spPr>
        <p:txBody>
          <a:bodyPr rtlCol="0">
            <a:normAutofit fontScale="25000" lnSpcReduction="20000"/>
          </a:bodyPr>
          <a:lstStyle/>
          <a:p>
            <a:pPr eaLnBrk="1" fontAlgn="auto" hangingPunct="1">
              <a:spcAft>
                <a:spcPts val="0"/>
              </a:spcAft>
              <a:defRPr/>
            </a:pPr>
            <a:r>
              <a:rPr lang="en-US" sz="2600" dirty="0" smtClean="0">
                <a:solidFill>
                  <a:schemeClr val="tx1">
                    <a:lumMod val="95000"/>
                    <a:lumOff val="5000"/>
                  </a:schemeClr>
                </a:solidFill>
                <a:ea typeface="+mn-ea"/>
              </a:rPr>
              <a:t> </a:t>
            </a:r>
            <a:endParaRPr lang="en-US" sz="2600" dirty="0">
              <a:solidFill>
                <a:schemeClr val="tx1">
                  <a:lumMod val="95000"/>
                  <a:lumOff val="5000"/>
                </a:schemeClr>
              </a:solidFill>
              <a:ea typeface="+mn-ea"/>
            </a:endParaRPr>
          </a:p>
          <a:p>
            <a:pPr eaLnBrk="1" fontAlgn="auto" hangingPunct="1">
              <a:spcAft>
                <a:spcPts val="0"/>
              </a:spcAft>
              <a:defRPr/>
            </a:pPr>
            <a:endParaRPr lang="en-US" sz="2600" dirty="0">
              <a:solidFill>
                <a:schemeClr val="tx1">
                  <a:lumMod val="95000"/>
                  <a:lumOff val="5000"/>
                </a:schemeClr>
              </a:solidFill>
              <a:ea typeface="+mn-ea"/>
            </a:endParaRPr>
          </a:p>
          <a:p>
            <a:pPr eaLnBrk="1" fontAlgn="auto" hangingPunct="1">
              <a:spcAft>
                <a:spcPts val="0"/>
              </a:spcAft>
              <a:defRPr/>
            </a:pPr>
            <a:endParaRPr lang="en-US" sz="2600" dirty="0">
              <a:solidFill>
                <a:schemeClr val="tx1">
                  <a:lumMod val="95000"/>
                  <a:lumOff val="5000"/>
                </a:schemeClr>
              </a:solidFill>
              <a:ea typeface="+mn-ea"/>
            </a:endParaRPr>
          </a:p>
          <a:p>
            <a:pPr eaLnBrk="1" fontAlgn="auto" hangingPunct="1">
              <a:spcAft>
                <a:spcPts val="0"/>
              </a:spcAft>
              <a:defRPr/>
            </a:pPr>
            <a:r>
              <a:rPr lang="en-US" sz="6200" dirty="0" smtClean="0">
                <a:solidFill>
                  <a:schemeClr val="tx1">
                    <a:lumMod val="95000"/>
                    <a:lumOff val="5000"/>
                  </a:schemeClr>
                </a:solidFill>
                <a:ea typeface="+mn-ea"/>
              </a:rPr>
              <a:t>Margaret Mooney</a:t>
            </a:r>
          </a:p>
          <a:p>
            <a:pPr eaLnBrk="1" fontAlgn="auto" hangingPunct="1">
              <a:spcAft>
                <a:spcPts val="0"/>
              </a:spcAft>
              <a:defRPr/>
            </a:pPr>
            <a:r>
              <a:rPr lang="en-US" sz="4900" dirty="0" smtClean="0">
                <a:solidFill>
                  <a:schemeClr val="tx1">
                    <a:lumMod val="95000"/>
                    <a:lumOff val="5000"/>
                  </a:schemeClr>
                </a:solidFill>
                <a:ea typeface="+mn-ea"/>
              </a:rPr>
              <a:t>Cooperative Institute for Meteorological Satellite Studies (CIMSS)</a:t>
            </a:r>
          </a:p>
          <a:p>
            <a:pPr eaLnBrk="1" fontAlgn="auto" hangingPunct="1">
              <a:spcAft>
                <a:spcPts val="0"/>
              </a:spcAft>
              <a:defRPr/>
            </a:pPr>
            <a:r>
              <a:rPr lang="en-US" sz="4900" dirty="0" smtClean="0">
                <a:solidFill>
                  <a:schemeClr val="tx1">
                    <a:lumMod val="95000"/>
                    <a:lumOff val="5000"/>
                  </a:schemeClr>
                </a:solidFill>
                <a:ea typeface="+mn-ea"/>
              </a:rPr>
              <a:t>Space Science and Engineering Center (SSEC) </a:t>
            </a:r>
          </a:p>
          <a:p>
            <a:pPr eaLnBrk="1" fontAlgn="auto" hangingPunct="1">
              <a:spcAft>
                <a:spcPts val="0"/>
              </a:spcAft>
              <a:defRPr/>
            </a:pPr>
            <a:r>
              <a:rPr lang="en-US" sz="4900" dirty="0" smtClean="0">
                <a:solidFill>
                  <a:schemeClr val="tx1">
                    <a:lumMod val="95000"/>
                    <a:lumOff val="5000"/>
                  </a:schemeClr>
                </a:solidFill>
                <a:ea typeface="+mn-ea"/>
              </a:rPr>
              <a:t>University of Wisconsin-Madison </a:t>
            </a:r>
          </a:p>
          <a:p>
            <a:pPr eaLnBrk="1" fontAlgn="auto" hangingPunct="1">
              <a:spcAft>
                <a:spcPts val="0"/>
              </a:spcAft>
              <a:defRPr/>
            </a:pPr>
            <a:endParaRPr lang="en-US" sz="3000" b="1" baseline="30000" dirty="0" smtClean="0">
              <a:solidFill>
                <a:schemeClr val="tx1">
                  <a:lumMod val="95000"/>
                  <a:lumOff val="5000"/>
                </a:schemeClr>
              </a:solidFill>
              <a:ea typeface="+mn-ea"/>
            </a:endParaRPr>
          </a:p>
        </p:txBody>
      </p:sp>
      <p:sp>
        <p:nvSpPr>
          <p:cNvPr id="7" name="Title 1"/>
          <p:cNvSpPr txBox="1">
            <a:spLocks/>
          </p:cNvSpPr>
          <p:nvPr/>
        </p:nvSpPr>
        <p:spPr bwMode="auto">
          <a:xfrm>
            <a:off x="230188" y="685800"/>
            <a:ext cx="86852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r>
              <a:rPr lang="en-US" sz="3600" b="1" dirty="0" smtClean="0">
                <a:solidFill>
                  <a:srgbClr val="FEB80A">
                    <a:lumMod val="60000"/>
                    <a:lumOff val="40000"/>
                  </a:srgbClr>
                </a:solidFill>
              </a:rPr>
              <a:t> </a:t>
            </a:r>
          </a:p>
          <a:p>
            <a:pPr algn="ctr" fontAlgn="base">
              <a:spcBef>
                <a:spcPct val="0"/>
              </a:spcBef>
              <a:spcAft>
                <a:spcPct val="0"/>
              </a:spcAft>
              <a:defRPr/>
            </a:pPr>
            <a:r>
              <a:rPr lang="en-US" sz="3200" b="1" dirty="0" smtClean="0">
                <a:solidFill>
                  <a:srgbClr val="FEB80A">
                    <a:lumMod val="60000"/>
                    <a:lumOff val="40000"/>
                  </a:srgbClr>
                </a:solidFill>
              </a:rPr>
              <a:t>Sharing </a:t>
            </a:r>
            <a:r>
              <a:rPr lang="en-US" sz="3200" b="1" dirty="0">
                <a:solidFill>
                  <a:srgbClr val="FEB80A">
                    <a:lumMod val="60000"/>
                    <a:lumOff val="40000"/>
                  </a:srgbClr>
                </a:solidFill>
              </a:rPr>
              <a:t>Remote Sensing Science with Society - Education and Outreach Opportunities for Graduate Students</a:t>
            </a:r>
          </a:p>
          <a:p>
            <a:pPr algn="ctr" fontAlgn="base">
              <a:spcBef>
                <a:spcPct val="0"/>
              </a:spcBef>
              <a:spcAft>
                <a:spcPct val="0"/>
              </a:spcAft>
              <a:defRPr/>
            </a:pPr>
            <a:r>
              <a:rPr lang="en-US" sz="3200" b="1" dirty="0" smtClean="0">
                <a:solidFill>
                  <a:srgbClr val="FEB80A">
                    <a:lumMod val="60000"/>
                    <a:lumOff val="40000"/>
                  </a:srgbClr>
                </a:solidFill>
              </a:rPr>
              <a:t>  </a:t>
            </a:r>
          </a:p>
          <a:p>
            <a:pPr algn="ctr" fontAlgn="base">
              <a:spcBef>
                <a:spcPct val="0"/>
              </a:spcBef>
              <a:spcAft>
                <a:spcPct val="0"/>
              </a:spcAft>
              <a:defRPr/>
            </a:pPr>
            <a:endParaRPr lang="en-US" sz="3200" i="1" dirty="0" smtClean="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480175"/>
            <a:ext cx="359714"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065" y="3448050"/>
            <a:ext cx="2058135" cy="2743200"/>
          </a:xfrm>
          <a:prstGeom prst="rect">
            <a:avLst/>
          </a:prstGeom>
          <a:ln>
            <a:solidFill>
              <a:schemeClr val="accent5">
                <a:lumMod val="50000"/>
              </a:schemeClr>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6771"/>
          <a:stretch/>
        </p:blipFill>
        <p:spPr>
          <a:xfrm>
            <a:off x="3178175" y="3886200"/>
            <a:ext cx="2841625" cy="2286000"/>
          </a:xfrm>
          <a:prstGeom prst="rect">
            <a:avLst/>
          </a:prstGeom>
          <a:ln>
            <a:solidFill>
              <a:schemeClr val="accent5">
                <a:lumMod val="50000"/>
              </a:schemeClr>
            </a:solidFill>
          </a:ln>
        </p:spPr>
      </p:pic>
      <p:pic>
        <p:nvPicPr>
          <p:cNvPr id="2050" name="Picture 2" descr="C:\apollo\GPU\GPU 2008\GPU Disk\100_484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429000"/>
            <a:ext cx="2061261" cy="2743200"/>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66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Profiles: Andrew Winters</a:t>
            </a:r>
            <a:endParaRPr lang="en-US" dirty="0"/>
          </a:p>
        </p:txBody>
      </p:sp>
      <p:sp>
        <p:nvSpPr>
          <p:cNvPr id="3" name="Content Placeholder 2"/>
          <p:cNvSpPr>
            <a:spLocks noGrp="1"/>
          </p:cNvSpPr>
          <p:nvPr>
            <p:ph idx="1"/>
          </p:nvPr>
        </p:nvSpPr>
        <p:spPr>
          <a:xfrm>
            <a:off x="3810000" y="1066800"/>
            <a:ext cx="5181600" cy="5257800"/>
          </a:xfrm>
        </p:spPr>
        <p:txBody>
          <a:bodyPr>
            <a:normAutofit/>
          </a:bodyPr>
          <a:lstStyle/>
          <a:p>
            <a:r>
              <a:rPr lang="en-US" sz="2400" dirty="0" smtClean="0"/>
              <a:t>Volunteers at ALNC SOS</a:t>
            </a:r>
          </a:p>
          <a:p>
            <a:r>
              <a:rPr lang="en-US" sz="2400" dirty="0" smtClean="0"/>
              <a:t>Participates in building-wide outreach events</a:t>
            </a:r>
          </a:p>
          <a:p>
            <a:r>
              <a:rPr lang="en-US" sz="2400" dirty="0" smtClean="0"/>
              <a:t>Presents at CIMSS Student Workshop</a:t>
            </a:r>
          </a:p>
          <a:p>
            <a:r>
              <a:rPr lang="en-US" sz="2400" dirty="0" smtClean="0"/>
              <a:t>Contributes narration for the Climate Digest Product       </a:t>
            </a:r>
            <a:endParaRPr lang="en-US" sz="2400"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931" y="1371600"/>
            <a:ext cx="1418534" cy="1828800"/>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4297680"/>
            <a:ext cx="3251200" cy="1828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3657600"/>
            <a:ext cx="3291840" cy="2468880"/>
          </a:xfrm>
          <a:prstGeom prst="rect">
            <a:avLst/>
          </a:prstGeom>
        </p:spPr>
      </p:pic>
    </p:spTree>
    <p:extLst>
      <p:ext uri="{BB962C8B-B14F-4D97-AF65-F5344CB8AC3E}">
        <p14:creationId xmlns:p14="http://schemas.microsoft.com/office/powerpoint/2010/main" val="2764776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82141" y="685800"/>
            <a:ext cx="8183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endParaRPr lang="en-US" sz="3600" b="1" dirty="0" smtClean="0">
              <a:solidFill>
                <a:srgbClr val="FEB80A">
                  <a:lumMod val="60000"/>
                  <a:lumOff val="40000"/>
                </a:srgbClr>
              </a:solidFill>
            </a:endParaRPr>
          </a:p>
          <a:p>
            <a:pPr algn="ctr" fontAlgn="base">
              <a:spcBef>
                <a:spcPct val="0"/>
              </a:spcBef>
              <a:spcAft>
                <a:spcPct val="0"/>
              </a:spcAft>
              <a:defRPr/>
            </a:pPr>
            <a:r>
              <a:rPr lang="en-US" sz="4000" b="1" dirty="0" smtClean="0">
                <a:solidFill>
                  <a:srgbClr val="FEB80A">
                    <a:lumMod val="60000"/>
                    <a:lumOff val="40000"/>
                  </a:srgbClr>
                </a:solidFill>
              </a:rPr>
              <a:t>Grad Student Opportunities </a:t>
            </a:r>
          </a:p>
          <a:p>
            <a:pPr algn="ctr" fontAlgn="base">
              <a:spcBef>
                <a:spcPct val="0"/>
              </a:spcBef>
              <a:spcAft>
                <a:spcPct val="0"/>
              </a:spcAft>
              <a:defRPr/>
            </a:pPr>
            <a:endParaRPr lang="en-US" sz="3200" i="1" dirty="0" smtClean="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5041" y="5029200"/>
            <a:ext cx="3575575" cy="3657600"/>
          </a:xfrm>
          <a:prstGeom prst="rect">
            <a:avLst/>
          </a:prstGeom>
          <a:ln w="25400">
            <a:solidFill>
              <a:schemeClr val="accent4">
                <a:lumMod val="75000"/>
                <a:lumOff val="25000"/>
              </a:schemeClr>
            </a:solidFill>
          </a:ln>
        </p:spPr>
      </p:pic>
      <p:sp>
        <p:nvSpPr>
          <p:cNvPr id="5" name="TextBox 4"/>
          <p:cNvSpPr txBox="1"/>
          <p:nvPr/>
        </p:nvSpPr>
        <p:spPr>
          <a:xfrm>
            <a:off x="-19177" y="1249501"/>
            <a:ext cx="9467977" cy="4524315"/>
          </a:xfrm>
          <a:prstGeom prst="rect">
            <a:avLst/>
          </a:prstGeom>
          <a:noFill/>
        </p:spPr>
        <p:txBody>
          <a:bodyPr wrap="none" rtlCol="0">
            <a:spAutoFit/>
          </a:bodyPr>
          <a:lstStyle/>
          <a:p>
            <a:pPr fontAlgn="base">
              <a:spcBef>
                <a:spcPct val="0"/>
              </a:spcBef>
              <a:spcAft>
                <a:spcPct val="0"/>
              </a:spcAft>
            </a:pPr>
            <a:endParaRPr lang="en-US" sz="2400" dirty="0">
              <a:solidFill>
                <a:prstClr val="white"/>
              </a:solidFill>
              <a:latin typeface="Arial" pitchFamily="34" charset="0"/>
            </a:endParaRPr>
          </a:p>
          <a:p>
            <a:pPr marL="285750" indent="-285750" fontAlgn="base">
              <a:spcBef>
                <a:spcPct val="0"/>
              </a:spcBef>
              <a:spcAft>
                <a:spcPct val="0"/>
              </a:spcAft>
              <a:buFont typeface="Arial" pitchFamily="34" charset="0"/>
              <a:buChar char="•"/>
            </a:pPr>
            <a:r>
              <a:rPr lang="en-US" sz="2400" b="1" dirty="0">
                <a:solidFill>
                  <a:prstClr val="white"/>
                </a:solidFill>
                <a:latin typeface="Arial" pitchFamily="34" charset="0"/>
              </a:rPr>
              <a:t>ESIP </a:t>
            </a:r>
            <a:r>
              <a:rPr lang="en-US" sz="2400" b="1" dirty="0" smtClean="0">
                <a:solidFill>
                  <a:prstClr val="white"/>
                </a:solidFill>
                <a:latin typeface="Arial" pitchFamily="34" charset="0"/>
              </a:rPr>
              <a:t>Fellows </a:t>
            </a:r>
            <a:r>
              <a:rPr lang="en-US" sz="2400" dirty="0" smtClean="0">
                <a:solidFill>
                  <a:prstClr val="white"/>
                </a:solidFill>
                <a:latin typeface="Arial" pitchFamily="34" charset="0"/>
              </a:rPr>
              <a:t>(applications due Oct. 8</a:t>
            </a:r>
            <a:r>
              <a:rPr lang="en-US" sz="2400" baseline="30000" dirty="0" smtClean="0">
                <a:solidFill>
                  <a:prstClr val="white"/>
                </a:solidFill>
                <a:latin typeface="Arial" pitchFamily="34" charset="0"/>
              </a:rPr>
              <a:t>th</a:t>
            </a:r>
            <a:r>
              <a:rPr lang="en-US" sz="2400" dirty="0" smtClean="0">
                <a:solidFill>
                  <a:prstClr val="white"/>
                </a:solidFill>
                <a:latin typeface="Arial" pitchFamily="34" charset="0"/>
              </a:rPr>
              <a:t>)</a:t>
            </a:r>
          </a:p>
          <a:p>
            <a:pPr marL="341313" fontAlgn="base">
              <a:spcBef>
                <a:spcPct val="0"/>
              </a:spcBef>
              <a:spcAft>
                <a:spcPct val="0"/>
              </a:spcAft>
            </a:pPr>
            <a:r>
              <a:rPr lang="en-US" sz="2400" dirty="0" smtClean="0">
                <a:solidFill>
                  <a:prstClr val="white"/>
                </a:solidFill>
                <a:latin typeface="Arial" pitchFamily="34" charset="0"/>
              </a:rPr>
              <a:t>The Federation of Earth Science Information Partners (ESIP)</a:t>
            </a:r>
          </a:p>
          <a:p>
            <a:pPr marL="341313" fontAlgn="base">
              <a:spcBef>
                <a:spcPct val="0"/>
              </a:spcBef>
              <a:spcAft>
                <a:spcPct val="0"/>
              </a:spcAft>
            </a:pPr>
            <a:r>
              <a:rPr lang="en-US" sz="2400" dirty="0" smtClean="0">
                <a:solidFill>
                  <a:prstClr val="white"/>
                </a:solidFill>
                <a:latin typeface="Arial" pitchFamily="34" charset="0"/>
              </a:rPr>
              <a:t>is a national organization supported by NOAA that offers </a:t>
            </a:r>
          </a:p>
          <a:p>
            <a:pPr marL="341313" fontAlgn="base">
              <a:spcBef>
                <a:spcPct val="0"/>
              </a:spcBef>
              <a:spcAft>
                <a:spcPct val="0"/>
              </a:spcAft>
            </a:pPr>
            <a:r>
              <a:rPr lang="en-US" sz="2400" dirty="0" smtClean="0">
                <a:solidFill>
                  <a:prstClr val="white"/>
                </a:solidFill>
                <a:latin typeface="Arial" pitchFamily="34" charset="0"/>
              </a:rPr>
              <a:t>Unique fellowships to graduate and post-doc students.</a:t>
            </a:r>
            <a:endParaRPr lang="en-US" sz="2400" dirty="0">
              <a:solidFill>
                <a:prstClr val="white"/>
              </a:solidFill>
              <a:latin typeface="Arial" pitchFamily="34" charset="0"/>
            </a:endParaRPr>
          </a:p>
          <a:p>
            <a:pPr marL="285750" indent="-285750" fontAlgn="base">
              <a:spcBef>
                <a:spcPct val="0"/>
              </a:spcBef>
              <a:spcAft>
                <a:spcPct val="0"/>
              </a:spcAft>
              <a:buFont typeface="Arial" pitchFamily="34" charset="0"/>
              <a:buChar char="•"/>
            </a:pPr>
            <a:endParaRPr lang="en-US" sz="2400" dirty="0">
              <a:solidFill>
                <a:prstClr val="white"/>
              </a:solidFill>
              <a:latin typeface="Arial" pitchFamily="34" charset="0"/>
            </a:endParaRPr>
          </a:p>
          <a:p>
            <a:pPr marL="285750" indent="-285750" fontAlgn="base">
              <a:spcBef>
                <a:spcPct val="0"/>
              </a:spcBef>
              <a:spcAft>
                <a:spcPct val="0"/>
              </a:spcAft>
              <a:buFont typeface="Arial" pitchFamily="34" charset="0"/>
              <a:buChar char="•"/>
            </a:pPr>
            <a:endParaRPr lang="en-US" sz="2400" dirty="0" smtClean="0">
              <a:solidFill>
                <a:prstClr val="white"/>
              </a:solidFill>
              <a:latin typeface="Arial" pitchFamily="34" charset="0"/>
            </a:endParaRPr>
          </a:p>
          <a:p>
            <a:pPr marL="285750" indent="-285750" fontAlgn="base">
              <a:spcBef>
                <a:spcPct val="0"/>
              </a:spcBef>
              <a:spcAft>
                <a:spcPct val="0"/>
              </a:spcAft>
              <a:buFont typeface="Arial" pitchFamily="34" charset="0"/>
              <a:buChar char="•"/>
            </a:pPr>
            <a:r>
              <a:rPr lang="en-US" sz="2400" b="1" dirty="0" smtClean="0">
                <a:solidFill>
                  <a:prstClr val="white"/>
                </a:solidFill>
                <a:latin typeface="Arial" pitchFamily="34" charset="0"/>
              </a:rPr>
              <a:t>CoRP </a:t>
            </a:r>
            <a:r>
              <a:rPr lang="en-US" sz="2400" b="1" dirty="0">
                <a:solidFill>
                  <a:prstClr val="white"/>
                </a:solidFill>
                <a:latin typeface="Arial" pitchFamily="34" charset="0"/>
              </a:rPr>
              <a:t>Student </a:t>
            </a:r>
            <a:r>
              <a:rPr lang="en-US" sz="2400" b="1" dirty="0" smtClean="0">
                <a:solidFill>
                  <a:prstClr val="white"/>
                </a:solidFill>
                <a:latin typeface="Arial" pitchFamily="34" charset="0"/>
              </a:rPr>
              <a:t>Exchange </a:t>
            </a:r>
            <a:r>
              <a:rPr lang="en-US" sz="2400" dirty="0" smtClean="0">
                <a:solidFill>
                  <a:prstClr val="white"/>
                </a:solidFill>
                <a:latin typeface="Arial" pitchFamily="34" charset="0"/>
              </a:rPr>
              <a:t>(make connections this week!)</a:t>
            </a:r>
          </a:p>
          <a:p>
            <a:pPr marL="227013" fontAlgn="base">
              <a:spcBef>
                <a:spcPct val="0"/>
              </a:spcBef>
              <a:spcAft>
                <a:spcPct val="0"/>
              </a:spcAft>
            </a:pPr>
            <a:r>
              <a:rPr lang="en-US" sz="2400" dirty="0">
                <a:solidFill>
                  <a:prstClr val="white"/>
                </a:solidFill>
                <a:latin typeface="Arial" pitchFamily="34" charset="0"/>
              </a:rPr>
              <a:t>The Early Career Scientist Exchange Program is an research </a:t>
            </a:r>
            <a:endParaRPr lang="en-US" sz="2400" dirty="0" smtClean="0">
              <a:solidFill>
                <a:prstClr val="white"/>
              </a:solidFill>
              <a:latin typeface="Arial" pitchFamily="34" charset="0"/>
            </a:endParaRPr>
          </a:p>
          <a:p>
            <a:pPr marL="227013" fontAlgn="base">
              <a:spcBef>
                <a:spcPct val="0"/>
              </a:spcBef>
              <a:spcAft>
                <a:spcPct val="0"/>
              </a:spcAft>
            </a:pPr>
            <a:r>
              <a:rPr lang="en-US" sz="2400" dirty="0" smtClean="0">
                <a:solidFill>
                  <a:prstClr val="white"/>
                </a:solidFill>
                <a:latin typeface="Arial" pitchFamily="34" charset="0"/>
              </a:rPr>
              <a:t>training and </a:t>
            </a:r>
            <a:r>
              <a:rPr lang="en-US" sz="2400" dirty="0">
                <a:solidFill>
                  <a:prstClr val="white"/>
                </a:solidFill>
                <a:latin typeface="Arial" pitchFamily="34" charset="0"/>
              </a:rPr>
              <a:t>education initiative by NESDIS/STAR' Cooperative </a:t>
            </a:r>
            <a:endParaRPr lang="en-US" sz="2400" dirty="0" smtClean="0">
              <a:solidFill>
                <a:prstClr val="white"/>
              </a:solidFill>
              <a:latin typeface="Arial" pitchFamily="34" charset="0"/>
            </a:endParaRPr>
          </a:p>
          <a:p>
            <a:pPr marL="227013" fontAlgn="base">
              <a:spcBef>
                <a:spcPct val="0"/>
              </a:spcBef>
              <a:spcAft>
                <a:spcPct val="0"/>
              </a:spcAft>
            </a:pPr>
            <a:r>
              <a:rPr lang="en-US" sz="2400" dirty="0" smtClean="0">
                <a:solidFill>
                  <a:prstClr val="white"/>
                </a:solidFill>
                <a:latin typeface="Arial" pitchFamily="34" charset="0"/>
              </a:rPr>
              <a:t>Research Program </a:t>
            </a:r>
            <a:r>
              <a:rPr lang="en-US" sz="2400" dirty="0">
                <a:solidFill>
                  <a:prstClr val="white"/>
                </a:solidFill>
                <a:latin typeface="Arial" pitchFamily="34" charset="0"/>
              </a:rPr>
              <a:t>[CoRP] </a:t>
            </a:r>
            <a:r>
              <a:rPr lang="en-US" sz="2400" dirty="0" smtClean="0">
                <a:solidFill>
                  <a:prstClr val="white"/>
                </a:solidFill>
                <a:latin typeface="Arial" pitchFamily="34" charset="0"/>
              </a:rPr>
              <a:t>initiated </a:t>
            </a:r>
            <a:r>
              <a:rPr lang="en-US" sz="2400" dirty="0">
                <a:solidFill>
                  <a:prstClr val="white"/>
                </a:solidFill>
                <a:latin typeface="Arial" pitchFamily="34" charset="0"/>
              </a:rPr>
              <a:t>in </a:t>
            </a:r>
            <a:r>
              <a:rPr lang="en-US" sz="2400" dirty="0" smtClean="0">
                <a:solidFill>
                  <a:prstClr val="white"/>
                </a:solidFill>
                <a:latin typeface="Arial" pitchFamily="34" charset="0"/>
              </a:rPr>
              <a:t>2006 where students </a:t>
            </a:r>
            <a:r>
              <a:rPr lang="en-US" sz="2400" dirty="0">
                <a:solidFill>
                  <a:prstClr val="white"/>
                </a:solidFill>
                <a:latin typeface="Arial" pitchFamily="34" charset="0"/>
              </a:rPr>
              <a:t>from </a:t>
            </a:r>
            <a:endParaRPr lang="en-US" sz="2400" dirty="0" smtClean="0">
              <a:solidFill>
                <a:prstClr val="white"/>
              </a:solidFill>
              <a:latin typeface="Arial" pitchFamily="34" charset="0"/>
            </a:endParaRPr>
          </a:p>
          <a:p>
            <a:pPr marL="227013" fontAlgn="base">
              <a:spcBef>
                <a:spcPct val="0"/>
              </a:spcBef>
              <a:spcAft>
                <a:spcPct val="0"/>
              </a:spcAft>
            </a:pPr>
            <a:r>
              <a:rPr lang="en-US" sz="2400" dirty="0" smtClean="0">
                <a:solidFill>
                  <a:prstClr val="white"/>
                </a:solidFill>
                <a:latin typeface="Arial" pitchFamily="34" charset="0"/>
              </a:rPr>
              <a:t>NESDIS </a:t>
            </a:r>
            <a:r>
              <a:rPr lang="en-US" sz="2400" dirty="0">
                <a:solidFill>
                  <a:prstClr val="white"/>
                </a:solidFill>
                <a:latin typeface="Arial" pitchFamily="34" charset="0"/>
              </a:rPr>
              <a:t>Cooperative Institutes </a:t>
            </a:r>
            <a:r>
              <a:rPr lang="en-US" sz="2400" dirty="0" smtClean="0">
                <a:solidFill>
                  <a:prstClr val="white"/>
                </a:solidFill>
                <a:latin typeface="Arial" pitchFamily="34" charset="0"/>
              </a:rPr>
              <a:t>can visit other CIs. </a:t>
            </a:r>
            <a:endParaRPr lang="en-US" sz="2400" dirty="0">
              <a:solidFill>
                <a:prstClr val="white"/>
              </a:solidFill>
              <a:latin typeface="Arial" pitchFamily="34" charset="0"/>
            </a:endParaRPr>
          </a:p>
        </p:txBody>
      </p:sp>
    </p:spTree>
    <p:extLst>
      <p:ext uri="{BB962C8B-B14F-4D97-AF65-F5344CB8AC3E}">
        <p14:creationId xmlns:p14="http://schemas.microsoft.com/office/powerpoint/2010/main" val="252775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2" y="228600"/>
            <a:ext cx="8228538" cy="990600"/>
          </a:xfrm>
        </p:spPr>
        <p:txBody>
          <a:bodyPr/>
          <a:lstStyle/>
          <a:p>
            <a:r>
              <a:rPr lang="en-US" dirty="0" smtClean="0"/>
              <a:t>ESIP Student Fellows</a:t>
            </a:r>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12</a:t>
            </a:fld>
            <a:endParaRPr lang="en-US" dirty="0"/>
          </a:p>
        </p:txBody>
      </p:sp>
      <p:sp>
        <p:nvSpPr>
          <p:cNvPr id="5" name="Content Placeholder 4"/>
          <p:cNvSpPr>
            <a:spLocks noGrp="1"/>
          </p:cNvSpPr>
          <p:nvPr>
            <p:ph idx="1"/>
          </p:nvPr>
        </p:nvSpPr>
        <p:spPr>
          <a:xfrm>
            <a:off x="304800" y="1481837"/>
            <a:ext cx="4419600" cy="5147563"/>
          </a:xfrm>
          <a:prstGeom prst="rect">
            <a:avLst/>
          </a:prstGeom>
        </p:spPr>
        <p:txBody>
          <a:bodyPr wrap="square">
            <a:spAutoFit/>
          </a:bodyPr>
          <a:lstStyle/>
          <a:p>
            <a:pPr marL="68263" indent="0">
              <a:buNone/>
            </a:pPr>
            <a:r>
              <a:rPr lang="en-US" sz="2700" dirty="0" smtClean="0"/>
              <a:t>ESIP is currently accepting applications for fellows in:</a:t>
            </a:r>
          </a:p>
          <a:p>
            <a:pPr marL="457200" indent="0">
              <a:buNone/>
            </a:pPr>
            <a:r>
              <a:rPr lang="en-US" sz="2400" dirty="0" smtClean="0"/>
              <a:t>Agriculture &amp; Climate</a:t>
            </a:r>
          </a:p>
          <a:p>
            <a:pPr marL="457200" indent="0">
              <a:buNone/>
            </a:pPr>
            <a:r>
              <a:rPr lang="en-US" sz="2400" dirty="0" smtClean="0"/>
              <a:t>Data Stewardship</a:t>
            </a:r>
          </a:p>
          <a:p>
            <a:pPr marL="457200" indent="0">
              <a:buNone/>
            </a:pPr>
            <a:r>
              <a:rPr lang="en-US" sz="2400" dirty="0" smtClean="0"/>
              <a:t>Disaster Life Cycle</a:t>
            </a:r>
          </a:p>
          <a:p>
            <a:pPr marL="457200" indent="0">
              <a:buNone/>
            </a:pPr>
            <a:r>
              <a:rPr lang="en-US" sz="2400" dirty="0" smtClean="0"/>
              <a:t>Documentation</a:t>
            </a:r>
          </a:p>
          <a:p>
            <a:pPr marL="457200" indent="0">
              <a:buNone/>
            </a:pPr>
            <a:r>
              <a:rPr lang="en-US" sz="2400" dirty="0" smtClean="0"/>
              <a:t>Drupal</a:t>
            </a:r>
          </a:p>
          <a:p>
            <a:pPr marL="457200" indent="0">
              <a:buNone/>
            </a:pPr>
            <a:r>
              <a:rPr lang="en-US" sz="2400" dirty="0" smtClean="0"/>
              <a:t>Energy &amp; Climate</a:t>
            </a:r>
          </a:p>
          <a:p>
            <a:pPr marL="457200" indent="0">
              <a:buNone/>
            </a:pPr>
            <a:r>
              <a:rPr lang="en-US" sz="2400" dirty="0" smtClean="0"/>
              <a:t>EnviroSensing</a:t>
            </a:r>
          </a:p>
          <a:p>
            <a:pPr marL="457200" indent="0">
              <a:buNone/>
            </a:pPr>
            <a:r>
              <a:rPr lang="en-US" sz="2400" dirty="0" smtClean="0"/>
              <a:t>Science Software</a:t>
            </a:r>
          </a:p>
          <a:p>
            <a:pPr marL="457200" indent="0">
              <a:buNone/>
            </a:pPr>
            <a:r>
              <a:rPr lang="en-US" sz="2400" dirty="0" smtClean="0"/>
              <a:t>Semantic Web</a:t>
            </a:r>
            <a:endParaRPr lang="en-US" sz="2400" dirty="0"/>
          </a:p>
        </p:txBody>
      </p:sp>
      <p:sp>
        <p:nvSpPr>
          <p:cNvPr id="6" name="Rectangle 5"/>
          <p:cNvSpPr/>
          <p:nvPr/>
        </p:nvSpPr>
        <p:spPr>
          <a:xfrm>
            <a:off x="4267200" y="3018234"/>
            <a:ext cx="4572000" cy="3077766"/>
          </a:xfrm>
          <a:prstGeom prst="rect">
            <a:avLst/>
          </a:prstGeom>
        </p:spPr>
        <p:txBody>
          <a:bodyPr>
            <a:spAutoFit/>
          </a:bodyPr>
          <a:lstStyle/>
          <a:p>
            <a:r>
              <a:rPr lang="en-US" b="1" dirty="0" smtClean="0"/>
              <a:t>Details: </a:t>
            </a:r>
          </a:p>
          <a:p>
            <a:pPr marL="460375"/>
            <a:r>
              <a:rPr lang="en-US" sz="1600" b="1" dirty="0" smtClean="0"/>
              <a:t>Title:</a:t>
            </a:r>
            <a:r>
              <a:rPr lang="en-US" sz="1600" dirty="0" smtClean="0"/>
              <a:t> ESIP Student Fellowship </a:t>
            </a:r>
            <a:br>
              <a:rPr lang="en-US" sz="1600" dirty="0" smtClean="0"/>
            </a:br>
            <a:r>
              <a:rPr lang="en-US" sz="1600" b="1" dirty="0" smtClean="0"/>
              <a:t>Stipend:</a:t>
            </a:r>
            <a:r>
              <a:rPr lang="en-US" sz="1600" dirty="0" smtClean="0"/>
              <a:t> $2000/year + Travel to two ESIP Meetings</a:t>
            </a:r>
            <a:br>
              <a:rPr lang="en-US" sz="1600" dirty="0" smtClean="0"/>
            </a:br>
            <a:r>
              <a:rPr lang="en-US" sz="1600" b="1" dirty="0" smtClean="0"/>
              <a:t>Location:</a:t>
            </a:r>
            <a:r>
              <a:rPr lang="en-US" sz="1600" dirty="0" smtClean="0"/>
              <a:t> Virtual, 2 physical meetings (Washington, D.C. in Jan and at an ESIP member-location in July) </a:t>
            </a:r>
            <a:br>
              <a:rPr lang="en-US" sz="1600" dirty="0" smtClean="0"/>
            </a:br>
            <a:r>
              <a:rPr lang="en-US" sz="1600" b="1" dirty="0" smtClean="0"/>
              <a:t>Contact:</a:t>
            </a:r>
            <a:r>
              <a:rPr lang="en-US" sz="1600" dirty="0" smtClean="0"/>
              <a:t> Erin Robinson (</a:t>
            </a:r>
            <a:r>
              <a:rPr lang="en-US" sz="1600" dirty="0" smtClean="0">
                <a:hlinkClick r:id="rId2"/>
              </a:rPr>
              <a:t>erinrobinson@esipfed.org</a:t>
            </a:r>
            <a:r>
              <a:rPr lang="en-US" sz="1600" dirty="0" smtClean="0"/>
              <a:t>)</a:t>
            </a:r>
            <a:br>
              <a:rPr lang="en-US" sz="1600" dirty="0" smtClean="0"/>
            </a:br>
            <a:r>
              <a:rPr lang="en-US" sz="1600" b="1" dirty="0" smtClean="0"/>
              <a:t>Deadline:</a:t>
            </a:r>
            <a:r>
              <a:rPr lang="en-US" sz="1600" dirty="0" smtClean="0"/>
              <a:t> Application due October 8, 2014</a:t>
            </a:r>
            <a:br>
              <a:rPr lang="en-US" sz="1600" dirty="0" smtClean="0"/>
            </a:br>
            <a:r>
              <a:rPr lang="en-US" sz="1600" b="1" dirty="0"/>
              <a:t>Application Link</a:t>
            </a:r>
            <a:r>
              <a:rPr lang="en-US" sz="1600" dirty="0"/>
              <a:t>: </a:t>
            </a:r>
            <a:r>
              <a:rPr lang="en-US" sz="1600" dirty="0">
                <a:hlinkClick r:id="rId3"/>
              </a:rPr>
              <a:t>http://esipfed.org/node/1778</a:t>
            </a:r>
            <a:endParaRPr lang="en-US" sz="1600" dirty="0" smtClean="0"/>
          </a:p>
          <a:p>
            <a:pPr marL="460375"/>
            <a:r>
              <a:rPr lang="en-US" sz="1600" b="1" dirty="0" smtClean="0"/>
              <a:t># of awards:</a:t>
            </a:r>
            <a:r>
              <a:rPr lang="en-US" sz="1600" dirty="0" smtClean="0"/>
              <a:t> 5-6</a:t>
            </a:r>
            <a:endParaRPr lang="en-US" sz="16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800" y="167640"/>
            <a:ext cx="1422400" cy="1280160"/>
          </a:xfrm>
          <a:prstGeom prst="rect">
            <a:avLst/>
          </a:prstGeom>
        </p:spPr>
      </p:pic>
    </p:spTree>
    <p:extLst>
      <p:ext uri="{BB962C8B-B14F-4D97-AF65-F5344CB8AC3E}">
        <p14:creationId xmlns:p14="http://schemas.microsoft.com/office/powerpoint/2010/main" val="512665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2" y="152400"/>
            <a:ext cx="8228538" cy="838200"/>
          </a:xfrm>
        </p:spPr>
        <p:txBody>
          <a:bodyPr/>
          <a:lstStyle/>
          <a:p>
            <a:r>
              <a:rPr lang="en-US" dirty="0" smtClean="0"/>
              <a:t>CoRP Student Exchange</a:t>
            </a:r>
            <a:endParaRPr lang="en-US" dirty="0"/>
          </a:p>
        </p:txBody>
      </p:sp>
      <p:sp>
        <p:nvSpPr>
          <p:cNvPr id="3" name="Content Placeholder 2"/>
          <p:cNvSpPr>
            <a:spLocks noGrp="1"/>
          </p:cNvSpPr>
          <p:nvPr>
            <p:ph idx="1"/>
          </p:nvPr>
        </p:nvSpPr>
        <p:spPr>
          <a:xfrm>
            <a:off x="381000" y="1066800"/>
            <a:ext cx="8305800" cy="5257800"/>
          </a:xfrm>
        </p:spPr>
        <p:txBody>
          <a:bodyPr/>
          <a:lstStyle/>
          <a:p>
            <a:pPr marL="68263" indent="0">
              <a:buNone/>
            </a:pPr>
            <a:r>
              <a:rPr lang="en-US" sz="2400" dirty="0"/>
              <a:t>Students from </a:t>
            </a:r>
            <a:r>
              <a:rPr lang="en-US" sz="2400" b="1" dirty="0" smtClean="0"/>
              <a:t>NESDIS </a:t>
            </a:r>
            <a:r>
              <a:rPr lang="en-US" sz="2400" b="1" dirty="0"/>
              <a:t>Cooperative Institutes </a:t>
            </a:r>
            <a:r>
              <a:rPr lang="en-US" sz="2400" dirty="0" smtClean="0"/>
              <a:t>can visit PIs/Scientists </a:t>
            </a:r>
            <a:r>
              <a:rPr lang="en-US" sz="2400" dirty="0"/>
              <a:t>from </a:t>
            </a:r>
            <a:r>
              <a:rPr lang="en-US" sz="2400" dirty="0" smtClean="0"/>
              <a:t>another CI </a:t>
            </a:r>
            <a:r>
              <a:rPr lang="en-US" sz="2400" dirty="0"/>
              <a:t>to </a:t>
            </a:r>
            <a:r>
              <a:rPr lang="en-US" sz="2400" dirty="0" smtClean="0"/>
              <a:t>gain </a:t>
            </a:r>
            <a:r>
              <a:rPr lang="en-US" sz="2400" dirty="0"/>
              <a:t>hands-on research </a:t>
            </a:r>
            <a:r>
              <a:rPr lang="en-US" sz="2400" dirty="0" smtClean="0"/>
              <a:t>                        and relevant EPO experience! </a:t>
            </a:r>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13</a:t>
            </a:fld>
            <a:endParaRPr lang="en-US" dirty="0"/>
          </a:p>
        </p:txBody>
      </p:sp>
      <p:sp>
        <p:nvSpPr>
          <p:cNvPr id="10" name="TextBox 9"/>
          <p:cNvSpPr txBox="1"/>
          <p:nvPr/>
        </p:nvSpPr>
        <p:spPr>
          <a:xfrm>
            <a:off x="6019800" y="2732544"/>
            <a:ext cx="1862498" cy="2954655"/>
          </a:xfrm>
          <a:prstGeom prst="rect">
            <a:avLst/>
          </a:prstGeom>
          <a:noFill/>
        </p:spPr>
        <p:txBody>
          <a:bodyPr wrap="none" rtlCol="0">
            <a:spAutoFit/>
          </a:bodyPr>
          <a:lstStyle/>
          <a:p>
            <a:r>
              <a:rPr lang="en-US" sz="2400" b="1" dirty="0" smtClean="0">
                <a:solidFill>
                  <a:srgbClr val="FFC000"/>
                </a:solidFill>
              </a:rPr>
              <a:t>NESDIS CIs</a:t>
            </a:r>
          </a:p>
          <a:p>
            <a:pPr marL="228600"/>
            <a:r>
              <a:rPr lang="en-US" dirty="0" smtClean="0"/>
              <a:t>CIMSS</a:t>
            </a:r>
          </a:p>
          <a:p>
            <a:pPr marL="228600"/>
            <a:r>
              <a:rPr lang="en-US" dirty="0" smtClean="0"/>
              <a:t>CICS</a:t>
            </a:r>
          </a:p>
          <a:p>
            <a:pPr marL="457200"/>
            <a:r>
              <a:rPr lang="en-US" dirty="0" smtClean="0"/>
              <a:t>-MD</a:t>
            </a:r>
          </a:p>
          <a:p>
            <a:pPr marL="457200"/>
            <a:r>
              <a:rPr lang="en-US" dirty="0" smtClean="0"/>
              <a:t>-NC</a:t>
            </a:r>
          </a:p>
          <a:p>
            <a:pPr marL="228600"/>
            <a:r>
              <a:rPr lang="en-US" dirty="0" smtClean="0"/>
              <a:t>CIRA</a:t>
            </a:r>
          </a:p>
          <a:p>
            <a:pPr marL="228600"/>
            <a:r>
              <a:rPr lang="en-US" dirty="0" smtClean="0"/>
              <a:t>CREST</a:t>
            </a:r>
          </a:p>
          <a:p>
            <a:pPr marL="228600"/>
            <a:r>
              <a:rPr lang="en-US" dirty="0"/>
              <a:t> </a:t>
            </a:r>
            <a:r>
              <a:rPr lang="en-US" dirty="0" smtClean="0"/>
              <a:t>    -CUNY</a:t>
            </a:r>
          </a:p>
          <a:p>
            <a:pPr marL="457200"/>
            <a:r>
              <a:rPr lang="en-US" dirty="0" smtClean="0"/>
              <a:t>-Los Angeles</a:t>
            </a:r>
          </a:p>
          <a:p>
            <a:pPr marL="457200"/>
            <a:r>
              <a:rPr lang="en-US" dirty="0" smtClean="0"/>
              <a:t>-Puerto Rico</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03" y="3048000"/>
            <a:ext cx="4881563" cy="2286000"/>
          </a:xfrm>
          <a:prstGeom prst="rect">
            <a:avLst/>
          </a:prstGeom>
          <a:ln>
            <a:solidFill>
              <a:schemeClr val="bg1"/>
            </a:solidFill>
          </a:ln>
        </p:spPr>
      </p:pic>
    </p:spTree>
    <p:extLst>
      <p:ext uri="{BB962C8B-B14F-4D97-AF65-F5344CB8AC3E}">
        <p14:creationId xmlns:p14="http://schemas.microsoft.com/office/powerpoint/2010/main" val="220774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495800"/>
          </a:xfrm>
        </p:spPr>
        <p:txBody>
          <a:bodyPr>
            <a:normAutofit/>
          </a:bodyPr>
          <a:lstStyle/>
          <a:p>
            <a:r>
              <a:rPr lang="en-US" dirty="0" smtClean="0"/>
              <a:t>Exchanges </a:t>
            </a:r>
            <a:r>
              <a:rPr lang="en-US" dirty="0"/>
              <a:t>may occur at any time during the </a:t>
            </a:r>
            <a:r>
              <a:rPr lang="en-US" dirty="0" smtClean="0"/>
              <a:t>year, however</a:t>
            </a:r>
            <a:r>
              <a:rPr lang="en-US" dirty="0"/>
              <a:t>, </a:t>
            </a:r>
            <a:r>
              <a:rPr lang="en-US" b="1" dirty="0"/>
              <a:t>most </a:t>
            </a:r>
            <a:r>
              <a:rPr lang="en-US" b="1" dirty="0" smtClean="0"/>
              <a:t>occur over the summer</a:t>
            </a:r>
            <a:r>
              <a:rPr lang="en-US" dirty="0"/>
              <a:t>.</a:t>
            </a:r>
          </a:p>
          <a:p>
            <a:endParaRPr lang="en-US" dirty="0"/>
          </a:p>
          <a:p>
            <a:r>
              <a:rPr lang="en-US" dirty="0"/>
              <a:t>Outcomes </a:t>
            </a:r>
            <a:r>
              <a:rPr lang="en-US" dirty="0" smtClean="0"/>
              <a:t>include</a:t>
            </a:r>
            <a:r>
              <a:rPr lang="en-US" dirty="0"/>
              <a:t>: </a:t>
            </a:r>
            <a:endParaRPr lang="en-US" dirty="0" smtClean="0"/>
          </a:p>
          <a:p>
            <a:pPr marL="457200" indent="0">
              <a:buNone/>
            </a:pPr>
            <a:r>
              <a:rPr lang="en-US" sz="2600" dirty="0" smtClean="0"/>
              <a:t>- continuing </a:t>
            </a:r>
            <a:r>
              <a:rPr lang="en-US" sz="2600" dirty="0"/>
              <a:t>collaboration between the student/PI/CI; </a:t>
            </a:r>
            <a:endParaRPr lang="en-US" sz="2600" dirty="0" smtClean="0"/>
          </a:p>
          <a:p>
            <a:pPr marL="457200" indent="0">
              <a:buNone/>
            </a:pPr>
            <a:r>
              <a:rPr lang="en-US" sz="2600" dirty="0" smtClean="0"/>
              <a:t>-detailed </a:t>
            </a:r>
            <a:r>
              <a:rPr lang="en-US" sz="2600" dirty="0"/>
              <a:t>report </a:t>
            </a:r>
            <a:r>
              <a:rPr lang="en-US" sz="2600" dirty="0" smtClean="0"/>
              <a:t>by the exchange student;</a:t>
            </a:r>
          </a:p>
          <a:p>
            <a:pPr marL="457200" indent="0">
              <a:buNone/>
            </a:pPr>
            <a:r>
              <a:rPr lang="en-US" sz="2600" dirty="0" smtClean="0"/>
              <a:t>- a </a:t>
            </a:r>
            <a:r>
              <a:rPr lang="en-US" sz="2600" dirty="0"/>
              <a:t>seminar at </a:t>
            </a:r>
            <a:r>
              <a:rPr lang="en-US" sz="2600" dirty="0" smtClean="0"/>
              <a:t>the host CI, STAR Headquarters,                </a:t>
            </a:r>
            <a:r>
              <a:rPr lang="en-US" sz="2600" i="1" dirty="0" smtClean="0"/>
              <a:t>or</a:t>
            </a:r>
            <a:r>
              <a:rPr lang="en-US" sz="2600" dirty="0" smtClean="0"/>
              <a:t> a  </a:t>
            </a:r>
            <a:r>
              <a:rPr lang="en-US" sz="2600" dirty="0"/>
              <a:t>presentation at the next year's CoRP </a:t>
            </a:r>
            <a:r>
              <a:rPr lang="en-US" sz="2600" dirty="0" smtClean="0"/>
              <a:t>Symposium!</a:t>
            </a:r>
            <a:endParaRPr lang="en-US" sz="2600" dirty="0"/>
          </a:p>
          <a:p>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14</a:t>
            </a:fld>
            <a:endParaRPr lang="en-US" dirty="0"/>
          </a:p>
        </p:txBody>
      </p:sp>
      <p:sp>
        <p:nvSpPr>
          <p:cNvPr id="5" name="Title 1"/>
          <p:cNvSpPr>
            <a:spLocks noGrp="1"/>
          </p:cNvSpPr>
          <p:nvPr>
            <p:ph type="title"/>
          </p:nvPr>
        </p:nvSpPr>
        <p:spPr/>
        <p:txBody>
          <a:bodyPr/>
          <a:lstStyle/>
          <a:p>
            <a:r>
              <a:rPr lang="en-US" dirty="0" smtClean="0"/>
              <a:t>CoRP Student Exchange</a:t>
            </a:r>
            <a:endParaRPr lang="en-US" dirty="0"/>
          </a:p>
        </p:txBody>
      </p:sp>
    </p:spTree>
    <p:extLst>
      <p:ext uri="{BB962C8B-B14F-4D97-AF65-F5344CB8AC3E}">
        <p14:creationId xmlns:p14="http://schemas.microsoft.com/office/powerpoint/2010/main" val="2464847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2" y="-76200"/>
            <a:ext cx="8228538" cy="990600"/>
          </a:xfrm>
        </p:spPr>
        <p:txBody>
          <a:bodyPr/>
          <a:lstStyle/>
          <a:p>
            <a:r>
              <a:rPr lang="en-US" dirty="0" smtClean="0"/>
              <a:t>CIMSS Summer EPO Activities</a:t>
            </a:r>
            <a:endParaRPr lang="en-US" dirty="0"/>
          </a:p>
        </p:txBody>
      </p:sp>
      <p:sp>
        <p:nvSpPr>
          <p:cNvPr id="3" name="Content Placeholder 2"/>
          <p:cNvSpPr>
            <a:spLocks noGrp="1"/>
          </p:cNvSpPr>
          <p:nvPr>
            <p:ph idx="1"/>
          </p:nvPr>
        </p:nvSpPr>
        <p:spPr>
          <a:xfrm>
            <a:off x="228600" y="685800"/>
            <a:ext cx="8229600" cy="5257800"/>
          </a:xfrm>
        </p:spPr>
        <p:txBody>
          <a:bodyPr/>
          <a:lstStyle/>
          <a:p>
            <a:r>
              <a:rPr lang="en-US" dirty="0" smtClean="0"/>
              <a:t>High School Student Workshop</a:t>
            </a:r>
          </a:p>
          <a:p>
            <a:endParaRPr lang="en-US" dirty="0" smtClean="0"/>
          </a:p>
          <a:p>
            <a:endParaRPr lang="en-US" dirty="0" smtClean="0"/>
          </a:p>
          <a:p>
            <a:endParaRPr lang="en-US" dirty="0"/>
          </a:p>
          <a:p>
            <a:r>
              <a:rPr lang="en-US" dirty="0" smtClean="0"/>
              <a:t>Grandparents University (GPU)</a:t>
            </a:r>
          </a:p>
          <a:p>
            <a:endParaRPr lang="en-US" dirty="0"/>
          </a:p>
          <a:p>
            <a:endParaRPr lang="en-US" dirty="0" smtClean="0"/>
          </a:p>
          <a:p>
            <a:r>
              <a:rPr lang="en-US" dirty="0" smtClean="0"/>
              <a:t>Educators Initiatives</a:t>
            </a:r>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15</a:t>
            </a:fld>
            <a:endParaRPr lang="en-US" dirty="0"/>
          </a:p>
        </p:txBody>
      </p:sp>
      <p:pic>
        <p:nvPicPr>
          <p:cNvPr id="5" name="Picture 6" descr="http://farm7.staticflickr.com/6164/6197772825_d7f0e1cc36_z.jpg"/>
          <p:cNvPicPr>
            <a:picLocks noChangeAspect="1" noChangeArrowheads="1"/>
          </p:cNvPicPr>
          <p:nvPr/>
        </p:nvPicPr>
        <p:blipFill>
          <a:blip r:embed="rId2">
            <a:extLst>
              <a:ext uri="{28A0092B-C50C-407E-A947-70E740481C1C}">
                <a14:useLocalDpi xmlns:a14="http://schemas.microsoft.com/office/drawing/2010/main" val="0"/>
              </a:ext>
            </a:extLst>
          </a:blip>
          <a:srcRect t="26740"/>
          <a:stretch>
            <a:fillRect/>
          </a:stretch>
        </p:blipFill>
        <p:spPr bwMode="auto">
          <a:xfrm>
            <a:off x="762000" y="1219200"/>
            <a:ext cx="282829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64920"/>
            <a:ext cx="2846881"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5649" t="26802" r="-25649" b="9347"/>
          <a:stretch/>
        </p:blipFill>
        <p:spPr>
          <a:xfrm>
            <a:off x="685800" y="5105400"/>
            <a:ext cx="2438400" cy="1167713"/>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23946" b="10022"/>
          <a:stretch/>
        </p:blipFill>
        <p:spPr>
          <a:xfrm>
            <a:off x="2971800" y="5105400"/>
            <a:ext cx="2438400" cy="1207585"/>
          </a:xfrm>
          <a:prstGeom prst="rect">
            <a:avLst/>
          </a:prstGeom>
        </p:spPr>
      </p:pic>
      <p:pic>
        <p:nvPicPr>
          <p:cNvPr id="2051" name="Picture 3" descr="C:\Faceboo2014\GPU 2014\20140717_14554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123" t="-13514" r="-15123" b="13514"/>
          <a:stretch/>
        </p:blipFill>
        <p:spPr bwMode="auto">
          <a:xfrm>
            <a:off x="1905000" y="32004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28850"/>
          <a:stretch/>
        </p:blipFill>
        <p:spPr>
          <a:xfrm>
            <a:off x="5943601" y="5083349"/>
            <a:ext cx="2227640" cy="1188720"/>
          </a:xfrm>
          <a:prstGeom prst="rect">
            <a:avLst/>
          </a:prstGeom>
        </p:spPr>
      </p:pic>
      <p:pic>
        <p:nvPicPr>
          <p:cNvPr id="2052" name="Picture 4" descr="C:\Faceboo2014\GPU 2014\IMG_1547.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033" y="2216802"/>
            <a:ext cx="1773367"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b="7366"/>
          <a:stretch/>
        </p:blipFill>
        <p:spPr>
          <a:xfrm>
            <a:off x="4419600" y="3436826"/>
            <a:ext cx="2080611" cy="1439974"/>
          </a:xfrm>
          <a:prstGeom prst="rect">
            <a:avLst/>
          </a:prstGeom>
        </p:spPr>
      </p:pic>
    </p:spTree>
    <p:extLst>
      <p:ext uri="{BB962C8B-B14F-4D97-AF65-F5344CB8AC3E}">
        <p14:creationId xmlns:p14="http://schemas.microsoft.com/office/powerpoint/2010/main" val="326600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990600"/>
          </a:xfrm>
        </p:spPr>
        <p:txBody>
          <a:bodyPr/>
          <a:lstStyle/>
          <a:p>
            <a:r>
              <a:rPr lang="en-US" dirty="0" smtClean="0"/>
              <a:t>GOES-R Education Proving Ground</a:t>
            </a:r>
            <a:endParaRPr lang="en-US" dirty="0"/>
          </a:p>
        </p:txBody>
      </p:sp>
      <p:sp>
        <p:nvSpPr>
          <p:cNvPr id="3" name="Content Placeholder 2"/>
          <p:cNvSpPr>
            <a:spLocks noGrp="1"/>
          </p:cNvSpPr>
          <p:nvPr>
            <p:ph idx="1"/>
          </p:nvPr>
        </p:nvSpPr>
        <p:spPr>
          <a:xfrm>
            <a:off x="381000" y="1295400"/>
            <a:ext cx="8229600" cy="1981200"/>
          </a:xfrm>
        </p:spPr>
        <p:txBody>
          <a:bodyPr>
            <a:normAutofit fontScale="92500" lnSpcReduction="20000"/>
          </a:bodyPr>
          <a:lstStyle/>
          <a:p>
            <a:pPr marL="68263" indent="0">
              <a:buNone/>
            </a:pPr>
            <a:r>
              <a:rPr lang="en-US" dirty="0" smtClean="0"/>
              <a:t>The design </a:t>
            </a:r>
            <a:r>
              <a:rPr lang="en-US" dirty="0"/>
              <a:t>and development of </a:t>
            </a:r>
            <a:r>
              <a:rPr lang="en-US" dirty="0" smtClean="0"/>
              <a:t>lesson </a:t>
            </a:r>
            <a:r>
              <a:rPr lang="en-US" dirty="0"/>
              <a:t>plans and activities for G6-12 teachers </a:t>
            </a:r>
            <a:r>
              <a:rPr lang="en-US" dirty="0" smtClean="0"/>
              <a:t>&amp; students by a </a:t>
            </a:r>
            <a:r>
              <a:rPr lang="en-US" dirty="0"/>
              <a:t>core group of educators working with CIMSS EPO </a:t>
            </a:r>
            <a:r>
              <a:rPr lang="en-US" dirty="0" smtClean="0"/>
              <a:t>and NOAA </a:t>
            </a:r>
            <a:r>
              <a:rPr lang="en-US" dirty="0"/>
              <a:t>scientists at </a:t>
            </a:r>
            <a:r>
              <a:rPr lang="en-US" dirty="0" smtClean="0"/>
              <a:t>ASPB at CIMSS</a:t>
            </a:r>
            <a:r>
              <a:rPr lang="en-US" dirty="0"/>
              <a:t>. </a:t>
            </a:r>
            <a:endParaRPr lang="en-US" dirty="0" smtClean="0"/>
          </a:p>
          <a:p>
            <a:pPr marL="68263"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16</a:t>
            </a:fld>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895600"/>
            <a:ext cx="3595611"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0" y="3037344"/>
            <a:ext cx="3505200" cy="2677656"/>
          </a:xfrm>
          <a:prstGeom prst="rect">
            <a:avLst/>
          </a:prstGeom>
          <a:noFill/>
        </p:spPr>
        <p:txBody>
          <a:bodyPr wrap="square" rtlCol="0">
            <a:spAutoFit/>
          </a:bodyPr>
          <a:lstStyle/>
          <a:p>
            <a:pPr marL="68263" indent="0">
              <a:buNone/>
            </a:pPr>
            <a:r>
              <a:rPr lang="en-US" sz="2400" dirty="0" smtClean="0"/>
              <a:t>Our goal is to prepare the </a:t>
            </a:r>
          </a:p>
          <a:p>
            <a:pPr marL="68263" indent="0">
              <a:buNone/>
            </a:pPr>
            <a:r>
              <a:rPr lang="en-US" sz="2400" dirty="0" smtClean="0"/>
              <a:t>education community to </a:t>
            </a:r>
          </a:p>
          <a:p>
            <a:pPr marL="68263" indent="0">
              <a:buNone/>
            </a:pPr>
            <a:r>
              <a:rPr lang="en-US" sz="2400" dirty="0" smtClean="0"/>
              <a:t>be </a:t>
            </a:r>
            <a:r>
              <a:rPr lang="en-US" sz="2400" b="1" dirty="0" smtClean="0"/>
              <a:t>launch ready </a:t>
            </a:r>
            <a:r>
              <a:rPr lang="en-US" sz="2400" dirty="0" smtClean="0"/>
              <a:t>for new </a:t>
            </a:r>
          </a:p>
          <a:p>
            <a:pPr marL="68263" indent="0">
              <a:buNone/>
            </a:pPr>
            <a:r>
              <a:rPr lang="en-US" sz="2400" dirty="0" smtClean="0"/>
              <a:t>satellite imagery and </a:t>
            </a:r>
          </a:p>
          <a:p>
            <a:pPr marL="68263" indent="0">
              <a:buNone/>
            </a:pPr>
            <a:r>
              <a:rPr lang="en-US" sz="2400" dirty="0" smtClean="0"/>
              <a:t>improved products that </a:t>
            </a:r>
          </a:p>
          <a:p>
            <a:pPr marL="68263" indent="0">
              <a:buNone/>
            </a:pPr>
            <a:r>
              <a:rPr lang="en-US" sz="2400" dirty="0" smtClean="0"/>
              <a:t>will be available in the </a:t>
            </a:r>
          </a:p>
          <a:p>
            <a:pPr marL="68263" indent="0">
              <a:buNone/>
            </a:pPr>
            <a:r>
              <a:rPr lang="en-US" sz="2400" dirty="0" smtClean="0"/>
              <a:t>upcoming GOES-R era.</a:t>
            </a:r>
            <a:endParaRPr lang="en-US" sz="2400" dirty="0"/>
          </a:p>
        </p:txBody>
      </p:sp>
    </p:spTree>
    <p:extLst>
      <p:ext uri="{BB962C8B-B14F-4D97-AF65-F5344CB8AC3E}">
        <p14:creationId xmlns:p14="http://schemas.microsoft.com/office/powerpoint/2010/main" val="1573648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2" y="381000"/>
            <a:ext cx="8228538" cy="990600"/>
          </a:xfrm>
        </p:spPr>
        <p:txBody>
          <a:bodyPr/>
          <a:lstStyle/>
          <a:p>
            <a:r>
              <a:rPr lang="en-US" dirty="0" smtClean="0"/>
              <a:t>In Summary – </a:t>
            </a:r>
            <a:r>
              <a:rPr lang="en-US" dirty="0" smtClean="0">
                <a:solidFill>
                  <a:srgbClr val="FFC000"/>
                </a:solidFill>
              </a:rPr>
              <a:t>Get Connected!</a:t>
            </a:r>
            <a:endParaRPr lang="en-US" dirty="0">
              <a:solidFill>
                <a:srgbClr val="FFC000"/>
              </a:solidFill>
            </a:endParaRPr>
          </a:p>
        </p:txBody>
      </p:sp>
      <p:sp>
        <p:nvSpPr>
          <p:cNvPr id="3" name="Content Placeholder 2"/>
          <p:cNvSpPr>
            <a:spLocks noGrp="1"/>
          </p:cNvSpPr>
          <p:nvPr>
            <p:ph idx="1"/>
          </p:nvPr>
        </p:nvSpPr>
        <p:spPr>
          <a:xfrm>
            <a:off x="3200400" y="2057400"/>
            <a:ext cx="5410200" cy="2971800"/>
          </a:xfrm>
        </p:spPr>
        <p:txBody>
          <a:bodyPr/>
          <a:lstStyle/>
          <a:p>
            <a:pPr marL="68263" indent="0">
              <a:buNone/>
            </a:pPr>
            <a:r>
              <a:rPr lang="en-US" dirty="0" smtClean="0"/>
              <a:t>Identify people and topics   you’re passionate about at      this 2014 CoRP Symposium     and find ways to collaborate !   </a:t>
            </a:r>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17</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676400"/>
            <a:ext cx="18954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5029200"/>
            <a:ext cx="7134389" cy="830997"/>
          </a:xfrm>
          <a:prstGeom prst="rect">
            <a:avLst/>
          </a:prstGeom>
          <a:noFill/>
        </p:spPr>
        <p:txBody>
          <a:bodyPr wrap="none" rtlCol="0">
            <a:spAutoFit/>
          </a:bodyPr>
          <a:lstStyle/>
          <a:p>
            <a:r>
              <a:rPr lang="en-US" sz="2400" dirty="0" smtClean="0"/>
              <a:t>QUESTIONS or COMMENTS? </a:t>
            </a:r>
          </a:p>
          <a:p>
            <a:r>
              <a:rPr lang="en-US" sz="2400" dirty="0" smtClean="0"/>
              <a:t>You can reach me at </a:t>
            </a:r>
            <a:r>
              <a:rPr lang="en-US" sz="2400" i="1" dirty="0" smtClean="0"/>
              <a:t>margaret.mooney@ssec.wisc.edu</a:t>
            </a:r>
            <a:endParaRPr lang="en-US" sz="2400" i="1" dirty="0"/>
          </a:p>
        </p:txBody>
      </p:sp>
    </p:spTree>
    <p:extLst>
      <p:ext uri="{BB962C8B-B14F-4D97-AF65-F5344CB8AC3E}">
        <p14:creationId xmlns:p14="http://schemas.microsoft.com/office/powerpoint/2010/main" val="416302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9788"/>
          </a:xfrm>
          <a:ln>
            <a:noFill/>
          </a:ln>
        </p:spPr>
        <p:txBody>
          <a:bodyPr>
            <a:normAutofit fontScale="90000"/>
          </a:bodyPr>
          <a:lstStyle/>
          <a:p>
            <a:pPr>
              <a:defRPr/>
            </a:pPr>
            <a:r>
              <a:rPr lang="en-US" sz="4900" dirty="0" smtClean="0">
                <a:solidFill>
                  <a:srgbClr val="FFC000"/>
                </a:solidFill>
                <a:effectLst>
                  <a:outerShdw blurRad="50800" dist="38100" dir="2700000" algn="tl" rotWithShape="0">
                    <a:prstClr val="black">
                      <a:alpha val="40000"/>
                    </a:prstClr>
                  </a:outerShdw>
                </a:effectLst>
              </a:rPr>
              <a:t>About </a:t>
            </a:r>
            <a:r>
              <a:rPr lang="en-US" sz="4900" dirty="0">
                <a:solidFill>
                  <a:srgbClr val="FFC000"/>
                </a:solidFill>
                <a:effectLst>
                  <a:outerShdw blurRad="50800" dist="38100" dir="2700000" algn="tl" rotWithShape="0">
                    <a:prstClr val="black">
                      <a:alpha val="40000"/>
                    </a:prstClr>
                  </a:outerShdw>
                </a:effectLst>
              </a:rPr>
              <a:t>CIMSS</a:t>
            </a:r>
            <a:br>
              <a:rPr lang="en-US" sz="4900" dirty="0">
                <a:solidFill>
                  <a:srgbClr val="FFC000"/>
                </a:solidFill>
                <a:effectLst>
                  <a:outerShdw blurRad="50800" dist="38100" dir="2700000" algn="tl" rotWithShape="0">
                    <a:prstClr val="black">
                      <a:alpha val="40000"/>
                    </a:prstClr>
                  </a:outerShdw>
                </a:effectLst>
              </a:rPr>
            </a:br>
            <a:r>
              <a:rPr lang="en-US" sz="2700" i="1" dirty="0" smtClean="0">
                <a:solidFill>
                  <a:srgbClr val="FFC000"/>
                </a:solidFill>
                <a:effectLst>
                  <a:outerShdw blurRad="50800" dist="38100" dir="2700000" algn="tl" rotWithShape="0">
                    <a:prstClr val="black">
                      <a:alpha val="40000"/>
                    </a:prstClr>
                  </a:outerShdw>
                </a:effectLst>
              </a:rPr>
              <a:t>Cooperative </a:t>
            </a:r>
            <a:r>
              <a:rPr lang="en-US" sz="2700" i="1" dirty="0">
                <a:solidFill>
                  <a:srgbClr val="FFC000"/>
                </a:solidFill>
                <a:effectLst>
                  <a:outerShdw blurRad="50800" dist="38100" dir="2700000" algn="tl" rotWithShape="0">
                    <a:prstClr val="black">
                      <a:alpha val="40000"/>
                    </a:prstClr>
                  </a:outerShdw>
                </a:effectLst>
              </a:rPr>
              <a:t>Institute for Meteorological Satellite </a:t>
            </a:r>
            <a:r>
              <a:rPr lang="en-US" sz="2700" i="1" dirty="0" smtClean="0">
                <a:solidFill>
                  <a:srgbClr val="FFC000"/>
                </a:solidFill>
                <a:effectLst>
                  <a:outerShdw blurRad="50800" dist="38100" dir="2700000" algn="tl" rotWithShape="0">
                    <a:prstClr val="black">
                      <a:alpha val="40000"/>
                    </a:prstClr>
                  </a:outerShdw>
                </a:effectLst>
              </a:rPr>
              <a:t>Studies</a:t>
            </a:r>
            <a:endParaRPr lang="en-US" sz="2700" i="1" dirty="0">
              <a:solidFill>
                <a:srgbClr val="FFC000"/>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206375" y="2060575"/>
            <a:ext cx="6575425" cy="4111625"/>
          </a:xfrm>
        </p:spPr>
        <p:txBody>
          <a:bodyPr>
            <a:normAutofit fontScale="25000" lnSpcReduction="20000"/>
          </a:bodyPr>
          <a:lstStyle/>
          <a:p>
            <a:pPr marL="457200" lvl="1" indent="0">
              <a:buFontTx/>
              <a:buNone/>
              <a:defRPr/>
            </a:pPr>
            <a:endParaRPr lang="en-US" sz="3600" dirty="0" smtClean="0">
              <a:solidFill>
                <a:schemeClr val="tx1"/>
              </a:solidFill>
              <a:effectLst>
                <a:outerShdw blurRad="50800" dist="38100" dir="2700000" algn="tl" rotWithShape="0">
                  <a:prstClr val="black">
                    <a:alpha val="40000"/>
                  </a:prstClr>
                </a:outerShdw>
              </a:effectLst>
            </a:endParaRPr>
          </a:p>
          <a:p>
            <a:pPr lvl="1">
              <a:defRPr/>
            </a:pPr>
            <a:endParaRPr lang="en-US" sz="3600" dirty="0" smtClean="0">
              <a:solidFill>
                <a:schemeClr val="tx1"/>
              </a:solidFill>
              <a:effectLst>
                <a:outerShdw blurRad="50800" dist="38100" dir="2700000" algn="tl" rotWithShape="0">
                  <a:prstClr val="black">
                    <a:alpha val="40000"/>
                  </a:prstClr>
                </a:outerShdw>
              </a:effectLst>
            </a:endParaRPr>
          </a:p>
          <a:p>
            <a:pPr marL="0" indent="0">
              <a:buFontTx/>
              <a:buNone/>
              <a:defRPr/>
            </a:pPr>
            <a:r>
              <a:rPr lang="en-US" sz="8800" dirty="0" smtClean="0">
                <a:solidFill>
                  <a:schemeClr val="tx1"/>
                </a:solidFill>
                <a:effectLst>
                  <a:outerShdw blurRad="50800" dist="38100" dir="2700000" algn="tl" rotWithShape="0">
                    <a:prstClr val="black">
                      <a:alpha val="40000"/>
                    </a:prstClr>
                  </a:outerShdw>
                </a:effectLst>
              </a:rPr>
              <a:t>CIMSS operates within the UW-Madison                                                                Space Science and Engineering Center (</a:t>
            </a:r>
            <a:r>
              <a:rPr lang="en-US" sz="8800" b="1" dirty="0" smtClean="0">
                <a:solidFill>
                  <a:schemeClr val="tx1"/>
                </a:solidFill>
                <a:effectLst>
                  <a:outerShdw blurRad="50800" dist="38100" dir="2700000" algn="tl" rotWithShape="0">
                    <a:prstClr val="black">
                      <a:alpha val="40000"/>
                    </a:prstClr>
                  </a:outerShdw>
                </a:effectLst>
              </a:rPr>
              <a:t>SSEC</a:t>
            </a:r>
            <a:r>
              <a:rPr lang="en-US" sz="8800" dirty="0" smtClean="0">
                <a:solidFill>
                  <a:schemeClr val="tx1"/>
                </a:solidFill>
                <a:effectLst>
                  <a:outerShdw blurRad="50800" dist="38100" dir="2700000" algn="tl" rotWithShape="0">
                    <a:prstClr val="black">
                      <a:alpha val="40000"/>
                    </a:prstClr>
                  </a:outerShdw>
                </a:effectLst>
              </a:rPr>
              <a:t>)</a:t>
            </a:r>
          </a:p>
          <a:p>
            <a:pPr marL="0" indent="0">
              <a:buFontTx/>
              <a:buNone/>
              <a:defRPr/>
            </a:pPr>
            <a:endParaRPr lang="en-US" sz="3600" dirty="0" smtClean="0">
              <a:solidFill>
                <a:schemeClr val="tx1"/>
              </a:solidFill>
              <a:effectLst>
                <a:outerShdw blurRad="50800" dist="38100" dir="2700000" algn="tl" rotWithShape="0">
                  <a:prstClr val="black">
                    <a:alpha val="40000"/>
                  </a:prstClr>
                </a:outerShdw>
              </a:effectLst>
            </a:endParaRPr>
          </a:p>
          <a:p>
            <a:pPr marL="0" indent="0">
              <a:buFontTx/>
              <a:buNone/>
              <a:defRPr/>
            </a:pPr>
            <a:r>
              <a:rPr lang="en-US" sz="8800" dirty="0" smtClean="0">
                <a:solidFill>
                  <a:schemeClr val="tx1"/>
                </a:solidFill>
                <a:effectLst>
                  <a:outerShdw blurRad="50800" dist="38100" dir="2700000" algn="tl" rotWithShape="0">
                    <a:prstClr val="black">
                      <a:alpha val="40000"/>
                    </a:prstClr>
                  </a:outerShdw>
                </a:effectLst>
              </a:rPr>
              <a:t>CIMSS &amp; SSEC are renown for satellite remote </a:t>
            </a:r>
          </a:p>
          <a:p>
            <a:pPr marL="0" indent="0">
              <a:buFontTx/>
              <a:buNone/>
              <a:defRPr/>
            </a:pPr>
            <a:r>
              <a:rPr lang="en-US" sz="8800" dirty="0" smtClean="0">
                <a:solidFill>
                  <a:schemeClr val="tx1"/>
                </a:solidFill>
                <a:effectLst>
                  <a:outerShdw blurRad="50800" dist="38100" dir="2700000" algn="tl" rotWithShape="0">
                    <a:prstClr val="black">
                      <a:alpha val="40000"/>
                    </a:prstClr>
                  </a:outerShdw>
                </a:effectLst>
              </a:rPr>
              <a:t>sensing research and imagery.</a:t>
            </a:r>
          </a:p>
          <a:p>
            <a:pPr marL="0" indent="0">
              <a:buFontTx/>
              <a:buNone/>
              <a:defRPr/>
            </a:pPr>
            <a:endParaRPr lang="en-US" sz="8800" dirty="0">
              <a:solidFill>
                <a:schemeClr val="tx1"/>
              </a:solidFill>
            </a:endParaRPr>
          </a:p>
          <a:p>
            <a:pPr marL="0" indent="0">
              <a:buFontTx/>
              <a:buNone/>
              <a:defRPr/>
            </a:pPr>
            <a:r>
              <a:rPr lang="en-US" sz="8800" dirty="0" smtClean="0">
                <a:solidFill>
                  <a:schemeClr val="tx1"/>
                </a:solidFill>
                <a:effectLst>
                  <a:outerShdw blurRad="50800" dist="38100" dir="2700000" algn="tl" rotWithShape="0">
                    <a:prstClr val="black">
                      <a:alpha val="40000"/>
                    </a:prstClr>
                  </a:outerShdw>
                </a:effectLst>
              </a:rPr>
              <a:t>Scientists from NOAA NESDIS Advanced Satellite </a:t>
            </a:r>
          </a:p>
          <a:p>
            <a:pPr marL="0" indent="0">
              <a:buFontTx/>
              <a:buNone/>
              <a:defRPr/>
            </a:pPr>
            <a:r>
              <a:rPr lang="en-US" sz="8800" dirty="0" smtClean="0">
                <a:solidFill>
                  <a:schemeClr val="tx1"/>
                </a:solidFill>
              </a:rPr>
              <a:t>Products Branch (ASPB) are co-located at CIMSS</a:t>
            </a:r>
            <a:endParaRPr lang="en-US" sz="8800" dirty="0" smtClean="0">
              <a:solidFill>
                <a:schemeClr val="tx1"/>
              </a:solidFill>
              <a:effectLst>
                <a:outerShdw blurRad="50800" dist="38100" dir="2700000" algn="tl" rotWithShape="0">
                  <a:prstClr val="black">
                    <a:alpha val="40000"/>
                  </a:prstClr>
                </a:outerShdw>
              </a:effectLst>
            </a:endParaRPr>
          </a:p>
          <a:p>
            <a:pPr marL="0" indent="0">
              <a:buFontTx/>
              <a:buNone/>
              <a:defRPr/>
            </a:pPr>
            <a:endParaRPr lang="en-US" sz="5600" dirty="0">
              <a:solidFill>
                <a:schemeClr val="tx1"/>
              </a:solidFill>
              <a:effectLst>
                <a:outerShdw blurRad="50800" dist="38100" dir="2700000" algn="tl" rotWithShape="0">
                  <a:prstClr val="black">
                    <a:alpha val="40000"/>
                  </a:prstClr>
                </a:outerShdw>
              </a:effectLst>
            </a:endParaRPr>
          </a:p>
          <a:p>
            <a:pPr marL="0" indent="0">
              <a:buFontTx/>
              <a:buNone/>
              <a:defRPr/>
            </a:pPr>
            <a:r>
              <a:rPr lang="en-US" sz="8800" b="1" dirty="0" smtClean="0">
                <a:solidFill>
                  <a:schemeClr val="tx1"/>
                </a:solidFill>
                <a:effectLst>
                  <a:outerShdw blurRad="50800" dist="38100" dir="2700000" algn="tl" rotWithShape="0">
                    <a:prstClr val="black">
                      <a:alpha val="40000"/>
                    </a:prstClr>
                  </a:outerShdw>
                </a:effectLst>
              </a:rPr>
              <a:t>CIMSS Education and Outreach </a:t>
            </a:r>
            <a:r>
              <a:rPr lang="en-US" sz="8800" dirty="0" smtClean="0">
                <a:solidFill>
                  <a:schemeClr val="tx1"/>
                </a:solidFill>
                <a:effectLst>
                  <a:outerShdw blurRad="50800" dist="38100" dir="2700000" algn="tl" rotWithShape="0">
                    <a:prstClr val="black">
                      <a:alpha val="40000"/>
                    </a:prstClr>
                  </a:outerShdw>
                </a:effectLst>
              </a:rPr>
              <a:t>efforts             </a:t>
            </a:r>
          </a:p>
          <a:p>
            <a:pPr marL="0" indent="0">
              <a:buFontTx/>
              <a:buNone/>
              <a:defRPr/>
            </a:pPr>
            <a:r>
              <a:rPr lang="en-US" sz="8800" dirty="0">
                <a:solidFill>
                  <a:schemeClr val="tx1"/>
                </a:solidFill>
              </a:rPr>
              <a:t> </a:t>
            </a:r>
            <a:r>
              <a:rPr lang="en-US" sz="8800" dirty="0" smtClean="0">
                <a:solidFill>
                  <a:schemeClr val="tx1"/>
                </a:solidFill>
              </a:rPr>
              <a:t>              </a:t>
            </a:r>
            <a:r>
              <a:rPr lang="en-US" sz="8800" dirty="0" smtClean="0">
                <a:solidFill>
                  <a:schemeClr val="tx1"/>
                </a:solidFill>
                <a:effectLst>
                  <a:outerShdw blurRad="50800" dist="38100" dir="2700000" algn="tl" rotWithShape="0">
                    <a:prstClr val="black">
                      <a:alpha val="40000"/>
                    </a:prstClr>
                  </a:outerShdw>
                </a:effectLst>
              </a:rPr>
              <a:t>prioritizes weather and climate literacy  </a:t>
            </a:r>
            <a:endParaRPr lang="en-US" sz="8800" dirty="0">
              <a:solidFill>
                <a:schemeClr val="tx1"/>
              </a:solidFill>
              <a:effectLst>
                <a:outerShdw blurRad="50800" dist="38100" dir="2700000" algn="tl" rotWithShape="0">
                  <a:prstClr val="black">
                    <a:alpha val="40000"/>
                  </a:prstClr>
                </a:outerShdw>
              </a:effectLst>
            </a:endParaRPr>
          </a:p>
          <a:p>
            <a:pPr marL="454025" lvl="1" indent="0">
              <a:buNone/>
              <a:defRPr/>
            </a:pPr>
            <a:r>
              <a:rPr lang="en-US" sz="8800" i="1" dirty="0" smtClean="0">
                <a:solidFill>
                  <a:schemeClr val="tx1"/>
                </a:solidFill>
                <a:effectLst>
                  <a:outerShdw blurRad="50800" dist="38100" dir="2700000" algn="tl" rotWithShape="0">
                    <a:prstClr val="black">
                      <a:alpha val="40000"/>
                    </a:prstClr>
                  </a:outerShdw>
                </a:effectLst>
              </a:rPr>
              <a:t>           http</a:t>
            </a:r>
            <a:r>
              <a:rPr lang="en-US" sz="8800" i="1" dirty="0">
                <a:solidFill>
                  <a:schemeClr val="tx1"/>
                </a:solidFill>
                <a:effectLst>
                  <a:outerShdw blurRad="50800" dist="38100" dir="2700000" algn="tl" rotWithShape="0">
                    <a:prstClr val="black">
                      <a:alpha val="40000"/>
                    </a:prstClr>
                  </a:outerShdw>
                </a:effectLst>
              </a:rPr>
              <a:t>://</a:t>
            </a:r>
            <a:r>
              <a:rPr lang="en-US" sz="8800" i="1" dirty="0" smtClean="0">
                <a:solidFill>
                  <a:schemeClr val="tx1"/>
                </a:solidFill>
                <a:effectLst>
                  <a:outerShdw blurRad="50800" dist="38100" dir="2700000" algn="tl" rotWithShape="0">
                    <a:prstClr val="black">
                      <a:alpha val="40000"/>
                    </a:prstClr>
                  </a:outerShdw>
                </a:effectLst>
              </a:rPr>
              <a:t>cimss.ssec.wisc.edu/education</a:t>
            </a:r>
          </a:p>
          <a:p>
            <a:pPr lvl="1">
              <a:defRPr/>
            </a:pPr>
            <a:endParaRPr lang="en-US" dirty="0">
              <a:solidFill>
                <a:schemeClr val="bg1">
                  <a:lumMod val="85000"/>
                </a:schemeClr>
              </a:solidFill>
              <a:effectLst>
                <a:outerShdw blurRad="50800" dist="38100" dir="2700000" algn="tl" rotWithShape="0">
                  <a:prstClr val="black">
                    <a:alpha val="40000"/>
                  </a:prstClr>
                </a:outerShdw>
              </a:effectLst>
            </a:endParaRPr>
          </a:p>
          <a:p>
            <a:pPr>
              <a:defRPr/>
            </a:pPr>
            <a:endParaRPr lang="en-US" dirty="0">
              <a:solidFill>
                <a:schemeClr val="bg1">
                  <a:lumMod val="85000"/>
                </a:schemeClr>
              </a:solidFill>
              <a:effectLst>
                <a:outerShdw blurRad="50800" dist="38100" dir="2700000" algn="tl" rotWithShape="0">
                  <a:prstClr val="black">
                    <a:alpha val="40000"/>
                  </a:prstClr>
                </a:outerShdw>
              </a:effectLst>
            </a:endParaRPr>
          </a:p>
        </p:txBody>
      </p:sp>
      <p:pic>
        <p:nvPicPr>
          <p:cNvPr id="8" name="Picture 7" descr="bulding.jpg"/>
          <p:cNvPicPr>
            <a:picLocks noChangeAspect="1"/>
          </p:cNvPicPr>
          <p:nvPr/>
        </p:nvPicPr>
        <p:blipFill rotWithShape="1">
          <a:blip r:embed="rId3"/>
          <a:srcRect l="29060" t="16127" r="26069"/>
          <a:stretch/>
        </p:blipFill>
        <p:spPr>
          <a:xfrm>
            <a:off x="6309360" y="2895600"/>
            <a:ext cx="2827842" cy="3962400"/>
          </a:xfrm>
          <a:prstGeom prst="rect">
            <a:avLst/>
          </a:prstGeom>
          <a:ln>
            <a:solidFill>
              <a:schemeClr val="tx2">
                <a:lumMod val="10000"/>
              </a:schemeClr>
            </a:solidFill>
          </a:ln>
        </p:spPr>
      </p:pic>
      <p:sp>
        <p:nvSpPr>
          <p:cNvPr id="4" name="Rectangle 3"/>
          <p:cNvSpPr/>
          <p:nvPr/>
        </p:nvSpPr>
        <p:spPr>
          <a:xfrm>
            <a:off x="1905000" y="1447800"/>
            <a:ext cx="5181600" cy="646331"/>
          </a:xfrm>
          <a:prstGeom prst="rect">
            <a:avLst/>
          </a:prstGeom>
        </p:spPr>
        <p:txBody>
          <a:bodyPr wrap="square">
            <a:spAutoFit/>
          </a:bodyPr>
          <a:lstStyle/>
          <a:p>
            <a:pPr fontAlgn="base">
              <a:spcBef>
                <a:spcPct val="0"/>
              </a:spcBef>
              <a:spcAft>
                <a:spcPct val="0"/>
              </a:spcAft>
              <a:defRPr/>
            </a:pPr>
            <a:r>
              <a:rPr lang="en-US" b="1" dirty="0">
                <a:solidFill>
                  <a:prstClr val="white"/>
                </a:solidFill>
                <a:effectLst>
                  <a:outerShdw blurRad="50800" dist="38100" dir="2700000" algn="tl" rotWithShape="0">
                    <a:prstClr val="black">
                      <a:alpha val="40000"/>
                    </a:prstClr>
                  </a:outerShdw>
                </a:effectLst>
                <a:latin typeface="Arial" pitchFamily="34" charset="0"/>
              </a:rPr>
              <a:t>CIMSS</a:t>
            </a:r>
            <a:r>
              <a:rPr lang="en-US" dirty="0">
                <a:solidFill>
                  <a:prstClr val="white"/>
                </a:solidFill>
                <a:effectLst>
                  <a:outerShdw blurRad="50800" dist="38100" dir="2700000" algn="tl" rotWithShape="0">
                    <a:prstClr val="black">
                      <a:alpha val="40000"/>
                    </a:prstClr>
                  </a:outerShdw>
                </a:effectLst>
                <a:latin typeface="Arial" pitchFamily="34" charset="0"/>
              </a:rPr>
              <a:t> is a </a:t>
            </a:r>
            <a:r>
              <a:rPr lang="en-US" i="1" dirty="0">
                <a:solidFill>
                  <a:prstClr val="white"/>
                </a:solidFill>
                <a:effectLst>
                  <a:outerShdw blurRad="50800" dist="38100" dir="2700000" algn="tl" rotWithShape="0">
                    <a:prstClr val="black">
                      <a:alpha val="40000"/>
                    </a:prstClr>
                  </a:outerShdw>
                </a:effectLst>
                <a:latin typeface="Arial" pitchFamily="34" charset="0"/>
              </a:rPr>
              <a:t>Cooperative Institute </a:t>
            </a:r>
            <a:r>
              <a:rPr lang="en-US" dirty="0">
                <a:solidFill>
                  <a:prstClr val="white"/>
                </a:solidFill>
                <a:effectLst>
                  <a:outerShdw blurRad="50800" dist="38100" dir="2700000" algn="tl" rotWithShape="0">
                    <a:prstClr val="black">
                      <a:alpha val="40000"/>
                    </a:prstClr>
                  </a:outerShdw>
                </a:effectLst>
                <a:latin typeface="Arial" pitchFamily="34" charset="0"/>
              </a:rPr>
              <a:t>between the </a:t>
            </a:r>
            <a:r>
              <a:rPr lang="en-US" b="1" dirty="0">
                <a:solidFill>
                  <a:prstClr val="white"/>
                </a:solidFill>
                <a:effectLst>
                  <a:outerShdw blurRad="50800" dist="38100" dir="2700000" algn="tl" rotWithShape="0">
                    <a:prstClr val="black">
                      <a:alpha val="40000"/>
                    </a:prstClr>
                  </a:outerShdw>
                </a:effectLst>
                <a:latin typeface="Arial" pitchFamily="34" charset="0"/>
              </a:rPr>
              <a:t>U</a:t>
            </a:r>
            <a:r>
              <a:rPr lang="en-US" dirty="0">
                <a:solidFill>
                  <a:prstClr val="white"/>
                </a:solidFill>
                <a:effectLst>
                  <a:outerShdw blurRad="50800" dist="38100" dir="2700000" algn="tl" rotWithShape="0">
                    <a:prstClr val="black">
                      <a:alpha val="40000"/>
                    </a:prstClr>
                  </a:outerShdw>
                </a:effectLst>
                <a:latin typeface="Arial" pitchFamily="34" charset="0"/>
              </a:rPr>
              <a:t>niversity of </a:t>
            </a:r>
            <a:r>
              <a:rPr lang="en-US" b="1" dirty="0">
                <a:solidFill>
                  <a:prstClr val="white"/>
                </a:solidFill>
                <a:effectLst>
                  <a:outerShdw blurRad="50800" dist="38100" dir="2700000" algn="tl" rotWithShape="0">
                    <a:prstClr val="black">
                      <a:alpha val="40000"/>
                    </a:prstClr>
                  </a:outerShdw>
                </a:effectLst>
                <a:latin typeface="Arial" pitchFamily="34" charset="0"/>
              </a:rPr>
              <a:t>W</a:t>
            </a:r>
            <a:r>
              <a:rPr lang="en-US" dirty="0">
                <a:solidFill>
                  <a:prstClr val="white"/>
                </a:solidFill>
                <a:effectLst>
                  <a:outerShdw blurRad="50800" dist="38100" dir="2700000" algn="tl" rotWithShape="0">
                    <a:prstClr val="black">
                      <a:alpha val="40000"/>
                    </a:prstClr>
                  </a:outerShdw>
                </a:effectLst>
                <a:latin typeface="Arial" pitchFamily="34" charset="0"/>
              </a:rPr>
              <a:t>isconsin-</a:t>
            </a:r>
            <a:r>
              <a:rPr lang="en-US" b="1" dirty="0">
                <a:solidFill>
                  <a:prstClr val="white"/>
                </a:solidFill>
                <a:effectLst>
                  <a:outerShdw blurRad="50800" dist="38100" dir="2700000" algn="tl" rotWithShape="0">
                    <a:prstClr val="black">
                      <a:alpha val="40000"/>
                    </a:prstClr>
                  </a:outerShdw>
                </a:effectLst>
                <a:latin typeface="Arial" pitchFamily="34" charset="0"/>
              </a:rPr>
              <a:t>Madison </a:t>
            </a:r>
            <a:r>
              <a:rPr lang="en-US" dirty="0">
                <a:solidFill>
                  <a:prstClr val="white"/>
                </a:solidFill>
                <a:effectLst>
                  <a:outerShdw blurRad="50800" dist="38100" dir="2700000" algn="tl" rotWithShape="0">
                    <a:prstClr val="black">
                      <a:alpha val="40000"/>
                    </a:prstClr>
                  </a:outerShdw>
                </a:effectLst>
                <a:latin typeface="Arial" pitchFamily="34" charset="0"/>
              </a:rPr>
              <a:t>and</a:t>
            </a:r>
            <a:r>
              <a:rPr lang="en-US" b="1" dirty="0">
                <a:solidFill>
                  <a:prstClr val="white"/>
                </a:solidFill>
                <a:effectLst>
                  <a:outerShdw blurRad="50800" dist="38100" dir="2700000" algn="tl" rotWithShape="0">
                    <a:prstClr val="black">
                      <a:alpha val="40000"/>
                    </a:prstClr>
                  </a:outerShdw>
                </a:effectLst>
                <a:latin typeface="Arial" pitchFamily="34" charset="0"/>
              </a:rPr>
              <a:t> NOAA</a:t>
            </a:r>
          </a:p>
        </p:txBody>
      </p:sp>
    </p:spTree>
    <p:extLst>
      <p:ext uri="{BB962C8B-B14F-4D97-AF65-F5344CB8AC3E}">
        <p14:creationId xmlns:p14="http://schemas.microsoft.com/office/powerpoint/2010/main" val="352399948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480175"/>
            <a:ext cx="359714"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304801" y="457200"/>
            <a:ext cx="84856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endParaRPr lang="en-US" sz="3600" b="1" dirty="0" smtClean="0">
              <a:solidFill>
                <a:srgbClr val="FEB80A">
                  <a:lumMod val="60000"/>
                  <a:lumOff val="40000"/>
                </a:srgbClr>
              </a:solidFill>
            </a:endParaRPr>
          </a:p>
          <a:p>
            <a:pPr algn="ctr" fontAlgn="base">
              <a:spcBef>
                <a:spcPct val="0"/>
              </a:spcBef>
              <a:spcAft>
                <a:spcPct val="0"/>
              </a:spcAft>
              <a:defRPr/>
            </a:pPr>
            <a:r>
              <a:rPr lang="en-US" sz="4000" b="1" dirty="0" smtClean="0">
                <a:solidFill>
                  <a:srgbClr val="FEB80A">
                    <a:lumMod val="60000"/>
                    <a:lumOff val="40000"/>
                  </a:srgbClr>
                </a:solidFill>
              </a:rPr>
              <a:t>2013 CoRP Symposium </a:t>
            </a:r>
          </a:p>
          <a:p>
            <a:pPr algn="ctr" fontAlgn="base">
              <a:spcBef>
                <a:spcPct val="0"/>
              </a:spcBef>
              <a:spcAft>
                <a:spcPct val="0"/>
              </a:spcAft>
              <a:defRPr/>
            </a:pPr>
            <a:endParaRPr lang="en-US" sz="4000" i="1" dirty="0" smtClean="0">
              <a:solidFill>
                <a:prstClr val="white"/>
              </a:solidFill>
            </a:endParaRPr>
          </a:p>
        </p:txBody>
      </p:sp>
      <p:sp>
        <p:nvSpPr>
          <p:cNvPr id="2" name="Rectangle 1"/>
          <p:cNvSpPr/>
          <p:nvPr/>
        </p:nvSpPr>
        <p:spPr>
          <a:xfrm>
            <a:off x="533400" y="5574268"/>
            <a:ext cx="8077199" cy="369332"/>
          </a:xfrm>
          <a:prstGeom prst="rect">
            <a:avLst/>
          </a:prstGeom>
        </p:spPr>
        <p:txBody>
          <a:bodyPr wrap="square">
            <a:spAutoFit/>
          </a:bodyPr>
          <a:lstStyle/>
          <a:p>
            <a:pPr fontAlgn="base">
              <a:spcBef>
                <a:spcPct val="0"/>
              </a:spcBef>
              <a:spcAft>
                <a:spcPct val="0"/>
              </a:spcAft>
            </a:pPr>
            <a:r>
              <a:rPr lang="en-US" i="1" dirty="0" smtClean="0">
                <a:solidFill>
                  <a:prstClr val="white"/>
                </a:solidFill>
                <a:latin typeface="Arial" pitchFamily="34" charset="0"/>
              </a:rPr>
              <a:t>Scenes from the 2013 </a:t>
            </a:r>
            <a:r>
              <a:rPr lang="en-US" i="1" dirty="0">
                <a:solidFill>
                  <a:prstClr val="white"/>
                </a:solidFill>
                <a:latin typeface="Arial" pitchFamily="34" charset="0"/>
              </a:rPr>
              <a:t>Cooperative Research Program </a:t>
            </a:r>
            <a:r>
              <a:rPr lang="en-US" i="1" dirty="0" smtClean="0">
                <a:solidFill>
                  <a:prstClr val="white"/>
                </a:solidFill>
                <a:latin typeface="Arial" pitchFamily="34" charset="0"/>
              </a:rPr>
              <a:t>Symposium at CIMSS</a:t>
            </a:r>
            <a:r>
              <a:rPr lang="en-US" dirty="0" smtClean="0">
                <a:solidFill>
                  <a:prstClr val="white"/>
                </a:solidFill>
                <a:latin typeface="Arial" pitchFamily="34" charset="0"/>
              </a:rPr>
              <a:t>  </a:t>
            </a:r>
            <a:endParaRPr lang="en-US" dirty="0">
              <a:solidFill>
                <a:prstClr val="white"/>
              </a:solidFill>
              <a:latin typeface="Arial"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37269"/>
          <a:stretch/>
        </p:blipFill>
        <p:spPr>
          <a:xfrm>
            <a:off x="6400800" y="4145280"/>
            <a:ext cx="2526579" cy="118872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4644" b="11371"/>
          <a:stretch/>
        </p:blipFill>
        <p:spPr>
          <a:xfrm>
            <a:off x="1523999" y="1219200"/>
            <a:ext cx="6353741" cy="274320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3690" t="45923" b="14785"/>
          <a:stretch/>
        </p:blipFill>
        <p:spPr>
          <a:xfrm>
            <a:off x="228600" y="4220210"/>
            <a:ext cx="2884170" cy="1113790"/>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40278"/>
          <a:stretch/>
        </p:blipFill>
        <p:spPr>
          <a:xfrm>
            <a:off x="3429000" y="4145280"/>
            <a:ext cx="2653887" cy="1188720"/>
          </a:xfrm>
          <a:prstGeom prst="rect">
            <a:avLst/>
          </a:prstGeom>
        </p:spPr>
      </p:pic>
    </p:spTree>
    <p:extLst>
      <p:ext uri="{BB962C8B-B14F-4D97-AF65-F5344CB8AC3E}">
        <p14:creationId xmlns:p14="http://schemas.microsoft.com/office/powerpoint/2010/main" val="2587429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Steve Acke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14287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cimss.ssec.wisc.edu/education/epo_staff/images/margaret_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263" y="1066800"/>
            <a:ext cx="14303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http://cimss.ssec.wisc.edu/education/epo_staff/images/maria_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0443" y="1085850"/>
            <a:ext cx="143033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200" y="3200400"/>
            <a:ext cx="2209800" cy="2586038"/>
          </a:xfrm>
          <a:prstGeom prst="rect">
            <a:avLst/>
          </a:prstGeom>
          <a:noFill/>
        </p:spPr>
        <p:txBody>
          <a:bodyPr>
            <a:spAutoFit/>
          </a:bodyPr>
          <a:lstStyle/>
          <a:p>
            <a:pPr fontAlgn="base">
              <a:spcBef>
                <a:spcPct val="0"/>
              </a:spcBef>
              <a:spcAft>
                <a:spcPct val="0"/>
              </a:spcAft>
              <a:defRPr/>
            </a:pPr>
            <a:r>
              <a:rPr lang="en-US" sz="1600" b="1" dirty="0">
                <a:solidFill>
                  <a:prstClr val="white"/>
                </a:solidFill>
                <a:latin typeface="Arial" pitchFamily="34" charset="0"/>
              </a:rPr>
              <a:t>Steve Ackerman</a:t>
            </a:r>
          </a:p>
          <a:p>
            <a:pPr fontAlgn="base">
              <a:spcBef>
                <a:spcPct val="0"/>
              </a:spcBef>
              <a:spcAft>
                <a:spcPct val="0"/>
              </a:spcAft>
              <a:defRPr/>
            </a:pPr>
            <a:r>
              <a:rPr lang="en-US" sz="1300" dirty="0">
                <a:solidFill>
                  <a:prstClr val="white"/>
                </a:solidFill>
                <a:latin typeface="Arial" pitchFamily="34" charset="0"/>
              </a:rPr>
              <a:t>- CIMSS Director</a:t>
            </a:r>
          </a:p>
          <a:p>
            <a:pPr fontAlgn="base">
              <a:spcBef>
                <a:spcPct val="0"/>
              </a:spcBef>
              <a:spcAft>
                <a:spcPct val="0"/>
              </a:spcAft>
              <a:defRPr/>
            </a:pPr>
            <a:r>
              <a:rPr lang="en-US" sz="1300" dirty="0">
                <a:solidFill>
                  <a:prstClr val="white"/>
                </a:solidFill>
                <a:latin typeface="Arial" pitchFamily="34" charset="0"/>
              </a:rPr>
              <a:t>- AOS Professor</a:t>
            </a:r>
          </a:p>
          <a:p>
            <a:pPr fontAlgn="base">
              <a:spcBef>
                <a:spcPct val="0"/>
              </a:spcBef>
              <a:spcAft>
                <a:spcPct val="0"/>
              </a:spcAft>
              <a:defRPr/>
            </a:pPr>
            <a:r>
              <a:rPr lang="en-US" sz="1300" dirty="0">
                <a:solidFill>
                  <a:prstClr val="white"/>
                </a:solidFill>
                <a:latin typeface="Arial" pitchFamily="34" charset="0"/>
              </a:rPr>
              <a:t>- Associate Dean </a:t>
            </a:r>
          </a:p>
          <a:p>
            <a:pPr fontAlgn="base">
              <a:spcBef>
                <a:spcPct val="0"/>
              </a:spcBef>
              <a:spcAft>
                <a:spcPct val="0"/>
              </a:spcAft>
              <a:defRPr/>
            </a:pPr>
            <a:r>
              <a:rPr lang="en-US" sz="1300" dirty="0">
                <a:solidFill>
                  <a:prstClr val="white"/>
                </a:solidFill>
                <a:latin typeface="Arial" pitchFamily="34" charset="0"/>
              </a:rPr>
              <a:t>- Weather Guys          </a:t>
            </a:r>
          </a:p>
          <a:p>
            <a:pPr fontAlgn="base">
              <a:spcBef>
                <a:spcPct val="0"/>
              </a:spcBef>
              <a:spcAft>
                <a:spcPct val="0"/>
              </a:spcAft>
              <a:defRPr/>
            </a:pPr>
            <a:r>
              <a:rPr lang="en-US" sz="1300" dirty="0">
                <a:solidFill>
                  <a:prstClr val="white"/>
                </a:solidFill>
                <a:latin typeface="Arial" pitchFamily="34" charset="0"/>
              </a:rPr>
              <a:t>   (radio &amp; print)</a:t>
            </a:r>
          </a:p>
          <a:p>
            <a:pPr fontAlgn="base">
              <a:spcBef>
                <a:spcPct val="0"/>
              </a:spcBef>
              <a:spcAft>
                <a:spcPct val="0"/>
              </a:spcAft>
              <a:defRPr/>
            </a:pPr>
            <a:r>
              <a:rPr lang="en-US" sz="1300" dirty="0">
                <a:solidFill>
                  <a:prstClr val="white"/>
                </a:solidFill>
                <a:latin typeface="Arial" pitchFamily="34" charset="0"/>
              </a:rPr>
              <a:t>- AMS Teaching Award</a:t>
            </a:r>
          </a:p>
          <a:p>
            <a:pPr fontAlgn="base">
              <a:spcBef>
                <a:spcPct val="0"/>
              </a:spcBef>
              <a:spcAft>
                <a:spcPct val="0"/>
              </a:spcAft>
              <a:defRPr/>
            </a:pPr>
            <a:r>
              <a:rPr lang="en-US" sz="1300" dirty="0">
                <a:solidFill>
                  <a:prstClr val="white"/>
                </a:solidFill>
                <a:latin typeface="Arial" pitchFamily="34" charset="0"/>
              </a:rPr>
              <a:t>- NASA Exceptional Public  </a:t>
            </a:r>
          </a:p>
          <a:p>
            <a:pPr fontAlgn="base">
              <a:spcBef>
                <a:spcPct val="0"/>
              </a:spcBef>
              <a:spcAft>
                <a:spcPct val="0"/>
              </a:spcAft>
              <a:defRPr/>
            </a:pPr>
            <a:r>
              <a:rPr lang="en-US" sz="1300" dirty="0">
                <a:solidFill>
                  <a:prstClr val="white"/>
                </a:solidFill>
                <a:latin typeface="Arial" pitchFamily="34" charset="0"/>
              </a:rPr>
              <a:t>  Service Medal </a:t>
            </a:r>
          </a:p>
          <a:p>
            <a:pPr fontAlgn="base">
              <a:spcBef>
                <a:spcPct val="0"/>
              </a:spcBef>
              <a:spcAft>
                <a:spcPct val="0"/>
              </a:spcAft>
              <a:defRPr/>
            </a:pPr>
            <a:endParaRPr lang="en-US" sz="1400" dirty="0">
              <a:solidFill>
                <a:prstClr val="white"/>
              </a:solidFill>
              <a:latin typeface="Arial" pitchFamily="34" charset="0"/>
            </a:endParaRPr>
          </a:p>
          <a:p>
            <a:pPr marL="285750" indent="-285750" fontAlgn="base">
              <a:spcBef>
                <a:spcPct val="0"/>
              </a:spcBef>
              <a:spcAft>
                <a:spcPct val="0"/>
              </a:spcAft>
              <a:buFont typeface="Arial" pitchFamily="34" charset="0"/>
              <a:buChar char="•"/>
              <a:defRPr/>
            </a:pPr>
            <a:endParaRPr lang="en-US" sz="1400" dirty="0">
              <a:solidFill>
                <a:prstClr val="white"/>
              </a:solidFill>
              <a:latin typeface="Arial" pitchFamily="34" charset="0"/>
            </a:endParaRPr>
          </a:p>
          <a:p>
            <a:pPr marL="285750" indent="-285750" fontAlgn="base">
              <a:spcBef>
                <a:spcPct val="0"/>
              </a:spcBef>
              <a:spcAft>
                <a:spcPct val="0"/>
              </a:spcAft>
              <a:buFont typeface="Arial" pitchFamily="34" charset="0"/>
              <a:buChar char="•"/>
              <a:defRPr/>
            </a:pPr>
            <a:endParaRPr lang="en-US" sz="1400" dirty="0">
              <a:solidFill>
                <a:prstClr val="white"/>
              </a:solidFill>
              <a:latin typeface="Arial" pitchFamily="34" charset="0"/>
            </a:endParaRPr>
          </a:p>
        </p:txBody>
      </p:sp>
      <p:sp>
        <p:nvSpPr>
          <p:cNvPr id="9" name="TextBox 8"/>
          <p:cNvSpPr txBox="1"/>
          <p:nvPr/>
        </p:nvSpPr>
        <p:spPr>
          <a:xfrm>
            <a:off x="2403475" y="3200400"/>
            <a:ext cx="2092325" cy="1554163"/>
          </a:xfrm>
          <a:prstGeom prst="rect">
            <a:avLst/>
          </a:prstGeom>
          <a:noFill/>
        </p:spPr>
        <p:txBody>
          <a:bodyPr wrap="none">
            <a:spAutoFit/>
          </a:bodyPr>
          <a:lstStyle/>
          <a:p>
            <a:pPr fontAlgn="base">
              <a:spcBef>
                <a:spcPct val="0"/>
              </a:spcBef>
              <a:spcAft>
                <a:spcPct val="0"/>
              </a:spcAft>
              <a:defRPr/>
            </a:pPr>
            <a:r>
              <a:rPr lang="en-US" sz="1600" b="1" dirty="0">
                <a:solidFill>
                  <a:prstClr val="white"/>
                </a:solidFill>
                <a:latin typeface="Arial" pitchFamily="34" charset="0"/>
              </a:rPr>
              <a:t>Margaret Mooney</a:t>
            </a:r>
          </a:p>
          <a:p>
            <a:pPr fontAlgn="base">
              <a:spcBef>
                <a:spcPct val="0"/>
              </a:spcBef>
              <a:spcAft>
                <a:spcPct val="0"/>
              </a:spcAft>
              <a:defRPr/>
            </a:pPr>
            <a:r>
              <a:rPr lang="en-US" sz="1300" dirty="0">
                <a:solidFill>
                  <a:prstClr val="white"/>
                </a:solidFill>
                <a:latin typeface="Arial" pitchFamily="34" charset="0"/>
              </a:rPr>
              <a:t>- CIMSS EPO Director</a:t>
            </a:r>
          </a:p>
          <a:p>
            <a:pPr fontAlgn="base">
              <a:spcBef>
                <a:spcPct val="0"/>
              </a:spcBef>
              <a:spcAft>
                <a:spcPct val="0"/>
              </a:spcAft>
              <a:defRPr/>
            </a:pPr>
            <a:r>
              <a:rPr lang="en-US" sz="1300" dirty="0">
                <a:solidFill>
                  <a:prstClr val="white"/>
                </a:solidFill>
                <a:latin typeface="Arial" pitchFamily="34" charset="0"/>
              </a:rPr>
              <a:t>- Former NWS MIC</a:t>
            </a:r>
          </a:p>
          <a:p>
            <a:pPr fontAlgn="base">
              <a:spcBef>
                <a:spcPct val="0"/>
              </a:spcBef>
              <a:spcAft>
                <a:spcPct val="0"/>
              </a:spcAft>
              <a:defRPr/>
            </a:pPr>
            <a:r>
              <a:rPr lang="en-US" sz="1300" dirty="0">
                <a:solidFill>
                  <a:prstClr val="white"/>
                </a:solidFill>
                <a:latin typeface="Arial" pitchFamily="34" charset="0"/>
              </a:rPr>
              <a:t>- Certified Globe Trainer</a:t>
            </a:r>
          </a:p>
          <a:p>
            <a:pPr fontAlgn="base">
              <a:spcBef>
                <a:spcPct val="0"/>
              </a:spcBef>
              <a:spcAft>
                <a:spcPct val="0"/>
              </a:spcAft>
              <a:defRPr/>
            </a:pPr>
            <a:r>
              <a:rPr lang="en-US" sz="1300" dirty="0">
                <a:solidFill>
                  <a:prstClr val="white"/>
                </a:solidFill>
                <a:latin typeface="Arial" pitchFamily="34" charset="0"/>
              </a:rPr>
              <a:t>- NOAA Climate Steward </a:t>
            </a:r>
          </a:p>
          <a:p>
            <a:pPr fontAlgn="base">
              <a:spcBef>
                <a:spcPct val="0"/>
              </a:spcBef>
              <a:spcAft>
                <a:spcPct val="0"/>
              </a:spcAft>
              <a:defRPr/>
            </a:pPr>
            <a:r>
              <a:rPr lang="en-US" sz="1300" dirty="0">
                <a:solidFill>
                  <a:prstClr val="white"/>
                </a:solidFill>
                <a:latin typeface="Arial" pitchFamily="34" charset="0"/>
              </a:rPr>
              <a:t>- ESIP Education co-chair</a:t>
            </a:r>
          </a:p>
          <a:p>
            <a:pPr marL="285750" indent="-285750" fontAlgn="base">
              <a:spcBef>
                <a:spcPct val="0"/>
              </a:spcBef>
              <a:spcAft>
                <a:spcPct val="0"/>
              </a:spcAft>
              <a:buFont typeface="Arial" pitchFamily="34" charset="0"/>
              <a:buChar char="•"/>
              <a:defRPr/>
            </a:pPr>
            <a:endParaRPr lang="en-US" sz="1400" dirty="0">
              <a:solidFill>
                <a:prstClr val="white"/>
              </a:solidFill>
              <a:latin typeface="Arial" pitchFamily="34" charset="0"/>
            </a:endParaRPr>
          </a:p>
        </p:txBody>
      </p:sp>
      <p:pic>
        <p:nvPicPr>
          <p:cNvPr id="5129" name="Picture 9"/>
          <p:cNvPicPr>
            <a:picLocks noChangeAspect="1" noChangeArrowheads="1"/>
          </p:cNvPicPr>
          <p:nvPr/>
        </p:nvPicPr>
        <p:blipFill>
          <a:blip r:embed="rId6"/>
          <a:srcRect/>
          <a:stretch>
            <a:fillRect/>
          </a:stretch>
        </p:blipFill>
        <p:spPr bwMode="auto">
          <a:xfrm>
            <a:off x="304800" y="518964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31" name="TextBox 13"/>
          <p:cNvSpPr txBox="1">
            <a:spLocks noChangeArrowheads="1"/>
          </p:cNvSpPr>
          <p:nvPr/>
        </p:nvSpPr>
        <p:spPr bwMode="auto">
          <a:xfrm>
            <a:off x="4800600" y="3200400"/>
            <a:ext cx="201771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600" b="1" dirty="0">
                <a:solidFill>
                  <a:prstClr val="white"/>
                </a:solidFill>
              </a:rPr>
              <a:t>Maria Vasys </a:t>
            </a:r>
          </a:p>
          <a:p>
            <a:pPr eaLnBrk="1" fontAlgn="base" hangingPunct="1">
              <a:spcBef>
                <a:spcPct val="0"/>
              </a:spcBef>
              <a:spcAft>
                <a:spcPct val="0"/>
              </a:spcAft>
            </a:pPr>
            <a:r>
              <a:rPr lang="en-US" sz="1300" dirty="0">
                <a:solidFill>
                  <a:prstClr val="white"/>
                </a:solidFill>
              </a:rPr>
              <a:t>- Outreach Specialist</a:t>
            </a:r>
          </a:p>
          <a:p>
            <a:pPr eaLnBrk="1" fontAlgn="base" hangingPunct="1">
              <a:spcBef>
                <a:spcPct val="0"/>
              </a:spcBef>
              <a:spcAft>
                <a:spcPct val="0"/>
              </a:spcAft>
            </a:pPr>
            <a:r>
              <a:rPr lang="en-US" sz="1300" dirty="0">
                <a:solidFill>
                  <a:prstClr val="white"/>
                </a:solidFill>
              </a:rPr>
              <a:t>- Conference Organizer</a:t>
            </a:r>
          </a:p>
          <a:p>
            <a:pPr eaLnBrk="1" fontAlgn="base" hangingPunct="1">
              <a:spcBef>
                <a:spcPct val="0"/>
              </a:spcBef>
              <a:spcAft>
                <a:spcPct val="0"/>
              </a:spcAft>
            </a:pPr>
            <a:r>
              <a:rPr lang="en-US" sz="1300" dirty="0">
                <a:solidFill>
                  <a:prstClr val="white"/>
                </a:solidFill>
              </a:rPr>
              <a:t>- </a:t>
            </a:r>
            <a:r>
              <a:rPr lang="ja-JP" altLang="en-US" sz="1300" dirty="0">
                <a:solidFill>
                  <a:prstClr val="white"/>
                </a:solidFill>
              </a:rPr>
              <a:t>“</a:t>
            </a:r>
            <a:r>
              <a:rPr lang="en-US" altLang="ja-JP" sz="1300" dirty="0">
                <a:solidFill>
                  <a:prstClr val="white"/>
                </a:solidFill>
              </a:rPr>
              <a:t>Everything</a:t>
            </a:r>
            <a:r>
              <a:rPr lang="ja-JP" altLang="en-US" sz="1300" dirty="0">
                <a:solidFill>
                  <a:prstClr val="white"/>
                </a:solidFill>
              </a:rPr>
              <a:t>”</a:t>
            </a:r>
            <a:r>
              <a:rPr lang="en-US" altLang="ja-JP" sz="1300" dirty="0">
                <a:solidFill>
                  <a:prstClr val="white"/>
                </a:solidFill>
              </a:rPr>
              <a:t> Organizer!</a:t>
            </a:r>
          </a:p>
          <a:p>
            <a:pPr eaLnBrk="1" fontAlgn="base" hangingPunct="1">
              <a:spcBef>
                <a:spcPct val="0"/>
              </a:spcBef>
              <a:spcAft>
                <a:spcPct val="0"/>
              </a:spcAft>
              <a:buFont typeface="Arial" charset="0"/>
              <a:buChar char="•"/>
            </a:pPr>
            <a:endParaRPr lang="en-US" sz="1400" dirty="0">
              <a:solidFill>
                <a:prstClr val="white"/>
              </a:solidFill>
            </a:endParaRPr>
          </a:p>
        </p:txBody>
      </p:sp>
      <p:sp>
        <p:nvSpPr>
          <p:cNvPr id="5132" name="TextBox 4"/>
          <p:cNvSpPr txBox="1">
            <a:spLocks noChangeArrowheads="1"/>
          </p:cNvSpPr>
          <p:nvPr/>
        </p:nvSpPr>
        <p:spPr bwMode="auto">
          <a:xfrm>
            <a:off x="3733800" y="4724400"/>
            <a:ext cx="3161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600" b="1" dirty="0">
                <a:solidFill>
                  <a:prstClr val="white"/>
                </a:solidFill>
              </a:rPr>
              <a:t>CURRENT </a:t>
            </a:r>
            <a:r>
              <a:rPr lang="en-US" sz="1600" b="1" dirty="0" smtClean="0">
                <a:solidFill>
                  <a:prstClr val="white"/>
                </a:solidFill>
              </a:rPr>
              <a:t>STUDENT INTERNS</a:t>
            </a:r>
            <a:endParaRPr lang="en-US" sz="1600" b="1" dirty="0">
              <a:solidFill>
                <a:prstClr val="white"/>
              </a:solidFill>
            </a:endParaRPr>
          </a:p>
          <a:p>
            <a:pPr eaLnBrk="1" fontAlgn="base" hangingPunct="1">
              <a:spcBef>
                <a:spcPct val="0"/>
              </a:spcBef>
              <a:spcAft>
                <a:spcPct val="0"/>
              </a:spcAft>
            </a:pPr>
            <a:r>
              <a:rPr lang="en-US" sz="1600" dirty="0">
                <a:solidFill>
                  <a:prstClr val="white"/>
                </a:solidFill>
              </a:rPr>
              <a:t>  </a:t>
            </a:r>
          </a:p>
        </p:txBody>
      </p:sp>
      <p:sp>
        <p:nvSpPr>
          <p:cNvPr id="5135" name="TextBox 5"/>
          <p:cNvSpPr txBox="1">
            <a:spLocks noChangeArrowheads="1"/>
          </p:cNvSpPr>
          <p:nvPr/>
        </p:nvSpPr>
        <p:spPr bwMode="auto">
          <a:xfrm>
            <a:off x="5394454" y="5029200"/>
            <a:ext cx="1865061"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1200" dirty="0">
                <a:solidFill>
                  <a:prstClr val="white"/>
                </a:solidFill>
              </a:rPr>
              <a:t>    </a:t>
            </a:r>
            <a:r>
              <a:rPr lang="en-US" sz="1300" dirty="0">
                <a:solidFill>
                  <a:prstClr val="white"/>
                </a:solidFill>
              </a:rPr>
              <a:t>Britta Gjermo </a:t>
            </a:r>
            <a:r>
              <a:rPr lang="en-US" sz="1200" dirty="0">
                <a:solidFill>
                  <a:prstClr val="white"/>
                </a:solidFill>
              </a:rPr>
              <a:t>(left) </a:t>
            </a:r>
          </a:p>
          <a:p>
            <a:pPr algn="ctr" eaLnBrk="1" fontAlgn="base" hangingPunct="1">
              <a:spcBef>
                <a:spcPct val="0"/>
              </a:spcBef>
              <a:spcAft>
                <a:spcPct val="0"/>
              </a:spcAft>
            </a:pPr>
            <a:r>
              <a:rPr lang="en-US" sz="900" dirty="0">
                <a:solidFill>
                  <a:prstClr val="white"/>
                </a:solidFill>
              </a:rPr>
              <a:t>&amp;</a:t>
            </a:r>
            <a:r>
              <a:rPr lang="en-US" sz="1200" dirty="0">
                <a:solidFill>
                  <a:prstClr val="white"/>
                </a:solidFill>
              </a:rPr>
              <a:t> </a:t>
            </a:r>
            <a:r>
              <a:rPr lang="en-US" sz="1200" dirty="0" smtClean="0">
                <a:solidFill>
                  <a:prstClr val="white"/>
                </a:solidFill>
              </a:rPr>
              <a:t>Andrew Winters (</a:t>
            </a:r>
            <a:r>
              <a:rPr lang="en-US" sz="1200" dirty="0">
                <a:solidFill>
                  <a:prstClr val="white"/>
                </a:solidFill>
              </a:rPr>
              <a:t>right)</a:t>
            </a:r>
          </a:p>
          <a:p>
            <a:pPr algn="ctr" eaLnBrk="1" fontAlgn="base" hangingPunct="1">
              <a:spcBef>
                <a:spcPct val="0"/>
              </a:spcBef>
              <a:spcAft>
                <a:spcPct val="0"/>
              </a:spcAft>
            </a:pPr>
            <a:endParaRPr lang="en-US" sz="1200" dirty="0">
              <a:solidFill>
                <a:prstClr val="white"/>
              </a:solidFill>
            </a:endParaRPr>
          </a:p>
        </p:txBody>
      </p:sp>
      <p:sp>
        <p:nvSpPr>
          <p:cNvPr id="16" name="Title 1"/>
          <p:cNvSpPr txBox="1">
            <a:spLocks/>
          </p:cNvSpPr>
          <p:nvPr/>
        </p:nvSpPr>
        <p:spPr bwMode="auto">
          <a:xfrm>
            <a:off x="1752600" y="3048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endParaRPr lang="en-US" sz="3600" b="1" dirty="0" smtClean="0">
              <a:solidFill>
                <a:srgbClr val="FEB80A">
                  <a:lumMod val="60000"/>
                  <a:lumOff val="40000"/>
                </a:srgbClr>
              </a:solidFill>
            </a:endParaRPr>
          </a:p>
          <a:p>
            <a:pPr algn="ctr" fontAlgn="base">
              <a:spcBef>
                <a:spcPct val="0"/>
              </a:spcBef>
              <a:spcAft>
                <a:spcPct val="0"/>
              </a:spcAft>
              <a:defRPr/>
            </a:pPr>
            <a:r>
              <a:rPr lang="en-US" sz="4000" b="1" dirty="0" smtClean="0">
                <a:solidFill>
                  <a:srgbClr val="FEB80A">
                    <a:lumMod val="60000"/>
                    <a:lumOff val="40000"/>
                  </a:srgbClr>
                </a:solidFill>
              </a:rPr>
              <a:t>CIMSS EPO   </a:t>
            </a:r>
          </a:p>
          <a:p>
            <a:pPr algn="ctr" fontAlgn="base">
              <a:spcBef>
                <a:spcPct val="0"/>
              </a:spcBef>
              <a:spcAft>
                <a:spcPct val="0"/>
              </a:spcAft>
              <a:defRPr/>
            </a:pPr>
            <a:endParaRPr lang="en-US" sz="3200" i="1" dirty="0" smtClean="0">
              <a:solidFill>
                <a:prstClr val="white"/>
              </a:solidFill>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0781" y="5690920"/>
            <a:ext cx="494907" cy="640080"/>
          </a:xfrm>
          <a:prstGeom prst="rect">
            <a:avLst/>
          </a:prstGeom>
        </p:spPr>
      </p:pic>
      <p:sp>
        <p:nvSpPr>
          <p:cNvPr id="2" name="TextBox 1"/>
          <p:cNvSpPr txBox="1"/>
          <p:nvPr/>
        </p:nvSpPr>
        <p:spPr>
          <a:xfrm rot="20684184">
            <a:off x="45423" y="2568503"/>
            <a:ext cx="2044214" cy="369332"/>
          </a:xfrm>
          <a:prstGeom prst="rect">
            <a:avLst/>
          </a:prstGeom>
          <a:solidFill>
            <a:schemeClr val="accent3">
              <a:lumMod val="20000"/>
              <a:lumOff val="80000"/>
            </a:schemeClr>
          </a:solidFill>
          <a:ln>
            <a:solidFill>
              <a:schemeClr val="accent5">
                <a:lumMod val="50000"/>
              </a:schemeClr>
            </a:solidFill>
          </a:ln>
        </p:spPr>
        <p:txBody>
          <a:bodyPr wrap="none" rtlCol="0">
            <a:spAutoFit/>
          </a:bodyPr>
          <a:lstStyle/>
          <a:p>
            <a:pPr fontAlgn="base">
              <a:spcBef>
                <a:spcPct val="0"/>
              </a:spcBef>
              <a:spcAft>
                <a:spcPct val="0"/>
              </a:spcAft>
            </a:pPr>
            <a:r>
              <a:rPr lang="en-US" dirty="0">
                <a:solidFill>
                  <a:srgbClr val="00ADDC">
                    <a:lumMod val="50000"/>
                  </a:srgbClr>
                </a:solidFill>
                <a:latin typeface="Arial" pitchFamily="34" charset="0"/>
              </a:rPr>
              <a:t>2014 AMS Fellow!</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3965" y="5029200"/>
            <a:ext cx="1063903" cy="137160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9600" y="5052486"/>
            <a:ext cx="979715" cy="1371600"/>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0063" y="1273969"/>
            <a:ext cx="1638300" cy="1625600"/>
          </a:xfrm>
          <a:prstGeom prst="rect">
            <a:avLst/>
          </a:prstGeom>
        </p:spPr>
      </p:pic>
      <p:sp>
        <p:nvSpPr>
          <p:cNvPr id="21" name="TextBox 13"/>
          <p:cNvSpPr txBox="1">
            <a:spLocks noChangeArrowheads="1"/>
          </p:cNvSpPr>
          <p:nvPr/>
        </p:nvSpPr>
        <p:spPr bwMode="auto">
          <a:xfrm>
            <a:off x="6943193" y="3200400"/>
            <a:ext cx="19722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600" b="1" dirty="0" smtClean="0">
                <a:solidFill>
                  <a:prstClr val="white"/>
                </a:solidFill>
              </a:rPr>
              <a:t>Hayden Klabunde</a:t>
            </a:r>
            <a:endParaRPr lang="en-US" sz="1600" b="1" dirty="0">
              <a:solidFill>
                <a:prstClr val="white"/>
              </a:solidFill>
            </a:endParaRPr>
          </a:p>
          <a:p>
            <a:pPr eaLnBrk="1" fontAlgn="base" hangingPunct="1">
              <a:spcBef>
                <a:spcPct val="0"/>
              </a:spcBef>
              <a:spcAft>
                <a:spcPct val="0"/>
              </a:spcAft>
            </a:pPr>
            <a:r>
              <a:rPr lang="en-US" sz="1300" dirty="0">
                <a:solidFill>
                  <a:prstClr val="white"/>
                </a:solidFill>
              </a:rPr>
              <a:t>- </a:t>
            </a:r>
            <a:r>
              <a:rPr lang="en-US" sz="1300" dirty="0" smtClean="0">
                <a:solidFill>
                  <a:prstClr val="white"/>
                </a:solidFill>
              </a:rPr>
              <a:t>Graphic Artist</a:t>
            </a:r>
            <a:endParaRPr lang="en-US" sz="1300" dirty="0">
              <a:solidFill>
                <a:prstClr val="white"/>
              </a:solidFill>
            </a:endParaRPr>
          </a:p>
          <a:p>
            <a:pPr eaLnBrk="1" fontAlgn="base" hangingPunct="1">
              <a:spcBef>
                <a:spcPct val="0"/>
              </a:spcBef>
              <a:spcAft>
                <a:spcPct val="0"/>
              </a:spcAft>
            </a:pPr>
            <a:r>
              <a:rPr lang="en-US" sz="1300" dirty="0">
                <a:solidFill>
                  <a:prstClr val="white"/>
                </a:solidFill>
              </a:rPr>
              <a:t>- </a:t>
            </a:r>
            <a:r>
              <a:rPr lang="en-US" sz="1300" dirty="0" smtClean="0">
                <a:solidFill>
                  <a:prstClr val="white"/>
                </a:solidFill>
              </a:rPr>
              <a:t>Data Visualization </a:t>
            </a:r>
            <a:endParaRPr lang="en-US" sz="1400" dirty="0">
              <a:solidFill>
                <a:prstClr val="white"/>
              </a:solidFill>
            </a:endParaRPr>
          </a:p>
        </p:txBody>
      </p:sp>
    </p:spTree>
    <p:extLst>
      <p:ext uri="{BB962C8B-B14F-4D97-AF65-F5344CB8AC3E}">
        <p14:creationId xmlns:p14="http://schemas.microsoft.com/office/powerpoint/2010/main" val="86139311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810742" y="228600"/>
            <a:ext cx="71140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endParaRPr lang="en-US" sz="3600" b="1" dirty="0" smtClean="0">
              <a:solidFill>
                <a:srgbClr val="FEB80A">
                  <a:lumMod val="60000"/>
                  <a:lumOff val="40000"/>
                </a:srgbClr>
              </a:solidFill>
            </a:endParaRPr>
          </a:p>
          <a:p>
            <a:pPr algn="ctr" fontAlgn="base">
              <a:spcBef>
                <a:spcPct val="0"/>
              </a:spcBef>
              <a:spcAft>
                <a:spcPct val="0"/>
              </a:spcAft>
              <a:defRPr/>
            </a:pPr>
            <a:r>
              <a:rPr lang="en-US" sz="4000" b="1" dirty="0" smtClean="0">
                <a:solidFill>
                  <a:srgbClr val="FEB80A">
                    <a:lumMod val="60000"/>
                    <a:lumOff val="40000"/>
                  </a:srgbClr>
                </a:solidFill>
              </a:rPr>
              <a:t>Grad Student EPO Activities  </a:t>
            </a:r>
          </a:p>
          <a:p>
            <a:pPr algn="ctr" fontAlgn="base">
              <a:spcBef>
                <a:spcPct val="0"/>
              </a:spcBef>
              <a:spcAft>
                <a:spcPct val="0"/>
              </a:spcAft>
              <a:defRPr/>
            </a:pPr>
            <a:endParaRPr lang="en-US" sz="3200" i="1" dirty="0" smtClean="0">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5041" y="5029200"/>
            <a:ext cx="3575575" cy="3657600"/>
          </a:xfrm>
          <a:prstGeom prst="rect">
            <a:avLst/>
          </a:prstGeom>
          <a:ln w="25400">
            <a:solidFill>
              <a:schemeClr val="accent4">
                <a:lumMod val="75000"/>
                <a:lumOff val="25000"/>
              </a:schemeClr>
            </a:solidFill>
          </a:ln>
        </p:spPr>
      </p:pic>
      <p:sp>
        <p:nvSpPr>
          <p:cNvPr id="5" name="TextBox 4"/>
          <p:cNvSpPr txBox="1"/>
          <p:nvPr/>
        </p:nvSpPr>
        <p:spPr>
          <a:xfrm>
            <a:off x="1828800" y="838200"/>
            <a:ext cx="5463932" cy="954107"/>
          </a:xfrm>
          <a:prstGeom prst="rect">
            <a:avLst/>
          </a:prstGeom>
          <a:noFill/>
        </p:spPr>
        <p:txBody>
          <a:bodyPr wrap="none" rtlCol="0">
            <a:spAutoFit/>
          </a:bodyPr>
          <a:lstStyle/>
          <a:p>
            <a:pPr fontAlgn="base">
              <a:spcBef>
                <a:spcPct val="0"/>
              </a:spcBef>
              <a:spcAft>
                <a:spcPct val="0"/>
              </a:spcAft>
            </a:pPr>
            <a:r>
              <a:rPr lang="en-US" sz="2800" dirty="0">
                <a:solidFill>
                  <a:prstClr val="white"/>
                </a:solidFill>
                <a:latin typeface="Arial" pitchFamily="34" charset="0"/>
              </a:rPr>
              <a:t>The Key is GETTING INVOLVED</a:t>
            </a:r>
          </a:p>
          <a:p>
            <a:pPr marL="285750" indent="-285750" fontAlgn="base">
              <a:spcBef>
                <a:spcPct val="0"/>
              </a:spcBef>
              <a:spcAft>
                <a:spcPct val="0"/>
              </a:spcAft>
              <a:buFont typeface="Arial" pitchFamily="34" charset="0"/>
              <a:buChar char="•"/>
            </a:pPr>
            <a:endParaRPr lang="en-US" sz="2800" dirty="0">
              <a:solidFill>
                <a:prstClr val="white"/>
              </a:solidFill>
              <a:latin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371600"/>
            <a:ext cx="3048000" cy="2286000"/>
          </a:xfrm>
          <a:prstGeom prst="rect">
            <a:avLst/>
          </a:prstGeom>
          <a:ln>
            <a:solidFill>
              <a:schemeClr val="bg1"/>
            </a:solidFill>
          </a:ln>
        </p:spPr>
      </p:pic>
      <p:sp>
        <p:nvSpPr>
          <p:cNvPr id="2" name="TextBox 1"/>
          <p:cNvSpPr txBox="1"/>
          <p:nvPr/>
        </p:nvSpPr>
        <p:spPr>
          <a:xfrm>
            <a:off x="179427" y="3733800"/>
            <a:ext cx="3935373" cy="369332"/>
          </a:xfrm>
          <a:prstGeom prst="rect">
            <a:avLst/>
          </a:prstGeom>
          <a:noFill/>
        </p:spPr>
        <p:txBody>
          <a:bodyPr wrap="none" rtlCol="0">
            <a:spAutoFit/>
          </a:bodyPr>
          <a:lstStyle/>
          <a:p>
            <a:r>
              <a:rPr lang="en-US" i="1" dirty="0" smtClean="0"/>
              <a:t> 2014 Satellites &amp; Education Conference</a:t>
            </a:r>
            <a:endParaRPr lang="en-US" i="1"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5103"/>
          <a:stretch/>
        </p:blipFill>
        <p:spPr>
          <a:xfrm>
            <a:off x="4953000" y="1564465"/>
            <a:ext cx="3048000" cy="1940735"/>
          </a:xfrm>
          <a:prstGeom prst="rect">
            <a:avLst/>
          </a:prstGeom>
          <a:ln>
            <a:solidFill>
              <a:schemeClr val="accent5">
                <a:lumMod val="50000"/>
              </a:schemeClr>
            </a:solidFill>
          </a:ln>
        </p:spPr>
      </p:pic>
      <p:sp>
        <p:nvSpPr>
          <p:cNvPr id="12" name="TextBox 11"/>
          <p:cNvSpPr txBox="1"/>
          <p:nvPr/>
        </p:nvSpPr>
        <p:spPr>
          <a:xfrm>
            <a:off x="5523668" y="3505200"/>
            <a:ext cx="2324932" cy="369332"/>
          </a:xfrm>
          <a:prstGeom prst="rect">
            <a:avLst/>
          </a:prstGeom>
          <a:noFill/>
        </p:spPr>
        <p:txBody>
          <a:bodyPr wrap="none" rtlCol="0">
            <a:spAutoFit/>
          </a:bodyPr>
          <a:lstStyle/>
          <a:p>
            <a:r>
              <a:rPr lang="en-US" i="1" dirty="0" smtClean="0"/>
              <a:t> 2013 CoRP Symposium</a:t>
            </a:r>
            <a:endParaRPr lang="en-US" i="1" dirty="0"/>
          </a:p>
        </p:txBody>
      </p:sp>
      <p:pic>
        <p:nvPicPr>
          <p:cNvPr id="4097"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747"/>
          <a:stretch/>
        </p:blipFill>
        <p:spPr bwMode="auto">
          <a:xfrm>
            <a:off x="609600" y="4261418"/>
            <a:ext cx="3048000" cy="183458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90600" y="6031468"/>
            <a:ext cx="2005485" cy="369332"/>
          </a:xfrm>
          <a:prstGeom prst="rect">
            <a:avLst/>
          </a:prstGeom>
          <a:noFill/>
        </p:spPr>
        <p:txBody>
          <a:bodyPr wrap="none" rtlCol="0">
            <a:spAutoFit/>
          </a:bodyPr>
          <a:lstStyle/>
          <a:p>
            <a:r>
              <a:rPr lang="en-US" i="1" dirty="0" smtClean="0"/>
              <a:t> 2013 NWA meeting</a:t>
            </a:r>
            <a:endParaRPr lang="en-US" i="1" dirty="0"/>
          </a:p>
        </p:txBody>
      </p:sp>
      <p:sp>
        <p:nvSpPr>
          <p:cNvPr id="4" name="AutoShape 3" descr="data:image/jpeg;base64,/9j/4AAQSkZJRgABAQAAAQABAAD/2wCEAAkGBhMSEBUUExQVFRUVGBgYFxgYFxQYFhccFxcYFhcWFxYYHCYfGBwjHRUVHy8gIycpLCwsFx8xNTAqNSYrLCkBCQoKDgwOGA8PGiofHx8sLCwpLCkpLCwsLCwsLCktKSwsLCwpLCksKSwtLCwsLCwsKSwsKSksLCwpLCkpLCksKf/AABEIAL4BCgMBIgACEQEDEQH/xAAcAAABBQEBAQAAAAAAAAAAAAAFAgMEBgcBAAj/xABHEAACAQIEAwUGAwYEBAMJAAABAhEAAwQSITEFQVEGImFxkRMygaGxwQfR8BQjQlJi4VNyorIWgpLxFSRDFzNUY3OzwtLi/8QAGgEAAwEBAQEAAAAAAAAAAAAAAAECBAMFBv/EADMRAAICAQMCAwUFCQAAAAAAAAABAhEDEiExBEETUWEiMnGBsQUUI6HRFSRCUnKRweHw/9oADAMBAAIRAxEAPwDTcdxRLRCmWuMCUtrBdgIkgEgBRIBYkASJOtNpbxD6sy2vBAHYebuI9F+NOcP4YLUkkvcb33PvMfsByUaAbCpoFAA+xg7ouBjeZlA1UhIO+sgDry6URFer1KhUJaZER4/2r3sD3upIIO+xBA8BpXWBkfP+3SnqfBVnkJjXekXrGb0j6/macr1AhprBzTPOefxpVnMPeIPoPhSxXaB2er0V6vTSEcek54pTUmkApWmuCuK1ciiwFRXLiA7gHzpQrhamBBv8EsP71i0f+RfrFDMR2HwVzezl/wAruv0NH2rgqZQi+Ud4dTmx+5Nr4NlMxX4eYZCMj4lPFGDR5yCfSkWOxuIy/ucfeXqLis3KYILRz6VdgK9XLwIeRp/aXU/xSv4pP6plNPD+LWh3cRh7oH86kfRfvXv/ABTiqHvYOxdI5o6g/M6Vbrg0M7UxesAkkoDtBB1O0+Wwp+F5Nr5h981e9jg/lX0aKr/xheT/AN7w/Eqf6AXHrEVy5+IuGGUP7a0wmc6MDuDss9KtosTrLg6GMx84janmUHcA+etGifaX5C8bpn72Kv6ZP/KZWbHbnCPquITfZ5U/6gP0Kn4Xj9l/duWW0nu3FMGNompOJ4Dh7nv2LTeaKftQ7F9hcC4M4dBp/DK/7TT/ABF5C/c3/Ov7P9AmMZM6TvEHeDGv18jQ/jnDLXsrjOMwVCcrd5djBCnQHShifh3hR7gu2/FLresH9aVD492UvWcNfa1i8S5W0xFtmzZ9G7lNOdpNfmKWPp6bhkfzj+jZjFvHvbte1UKshmTSQC7QQJ0kAmPMUT7CYKVQH+Nyx8lED5qfWhnG9rYXbJ3YHMsxgVbOD2PZ+xUctD8Br5VtxY1FnmZsjkty1LihbGwnXfU6nWSDTP8AxB/T/qP/AOleXAIzQSRPTXfxNHU/D5SAc7ajotdHKKdHJRk1ZcTdh4jlM/HaPWnFM0lln5ff+1etNMyIPP7Gsj4NQuuxXK9SGcYGRB89N/yp+KYYHTWOum/5U+DSA9XZprEYlLaF7jBFUSWYgAeZNUHi/wCM2GtsVsI12NM57ifDST6CmlYGh141j3/tqxEn91ZYcvfEeG5n5VLwX4vYhlLtYs+zUhWY3BaAJBIUM7QWIGwnltNNqt2Or4NVr1BOz/a/D4sDIwDwDkLKTtMBlJBI6b+FG6QjhrmWuk0makDsVwV6a9moAXNJJrhcUltaaA6a5OlM4i7kRm1IVSYG5gTA8aovF+1DP3dHcg5bSn92sc3bnGnU+HKpnJR5OuPE8j2LTxLtbhbCF3uqQN8pBAO0E7LrpqRQhe3tt/cuWQOuYP8AOQPlQnhPZ245a5dYE3IzH/L7qgfyiTA8T1qwW+CIBG45g7VjfUPsjZHp4Re+5zCdo8zAMxdXlQ4tsFViDGZwIAJ0B6kDnVgbNJ2jl96AtwcAd3Ty/Ki/DMZ7S2DzBKt5jQ/n8a7Ycup0zhnxqO8R/Mek/Gve0PT6a+FLmuF61GWzwbwNeavMa8aQDVlFgdYHyrrrJI6gf/lXbSDKunIfSuldfgPqaYWfOGK4XGONqZ9m+Se7/Cdfod+tGsNeLYpANl3/AOk03fCtjb42y3LuZiGnW4RlWdok6jQ1N4Th1QkswDtosnUxv5natsODHPktXCbWe8qzuY/XrVov405mg6SfrQHsram5mnRJbzIBjXlyp18RqfOsd22zUlskXE3Y9JpS3P15V5VFcC67frnTpCHa7SZrtQUccbQY66b+HhSsRiFtozuQqoCzE7AKJJ9KQ421j7/lVS/GDiJtcKuAGDedLXmC2Zx8URh8aBmT9tO3N3H3yZK2VJ9nbkwByZhzc7+EwNpNUOJNeuPAgUyi711ESUvxVl7K9o2t38IoRctu44acvfF9kz5s/dkBBBkbRVVAp+3hyev686nJBZIuLKTpmucZ4zZdGtYbD4izcRw9sph2AuMxYsJA7mpkMdJgjnF07Ddp/wBsw0vpetHJdERqNm8j9QelYBhsOw/ijwzN9hVz/DvjqYG+5dpt3EhoBJUqZU68hLD41ww9P4MdKdlTlqNsJpAaq3hvxM4ZcbKMXbU7Q5K/MiPnVlRwQCCCDqCNQR4HmK6cEHg2ldDV6K5FIDtJYc69XM2sUwGsVYDoynZgVPxEfes6wuR75IXKLapbVYgKqKBlA881aSYjXY/o1mOJzWeIXEIEPDiNQM2ses1m6hbI09PLdouGGxYjepQuVW7mPt2QSTJ5xsPM1K4Xx1b6n2epXesyiehYbBNQMDjTbxLI3u3NVPIkfeNPSqvf43f9qR7NjrG6DL4nMRp5A1YLuGdsOGbR1hxG4K6/SRQnpaaOc46lRZbdwGu0J4ZjmaJUjNMbax5eEUWIr08c9cbPKyQ0SoVXZ0pK10mmyUes+6PIfSkXbkZj0WfST9qVb90eQ+lJdQZB2IAPzpDPnuzjSLxJt966VdidCM3f3EhtWpjHYkXcZYRToHX/AEks3rBqx8c7LrhsWbaBsiBFt5jJYZV0GmuX9c6jYTs3kvi85hokJG0iCSeu+laW/YZnr2zQ+zgy2LjeEf8AUf8A+aHNf1NE8H3MF/mb6AfmarT3tT51lZpRqldBpM16qJFlq5NJJr1IYpuWpEeWvgaz78d0JwFgjliV+dm8B+vGr8y7akR05+B8Kqn4mYiycOlm6ntC7hlWY1QHfw1M+FTKSgrZUIuTpHz1GYwoLEfyifpUwcExGTP7JgvUDMY8hrV8xPDyVCjJbJjRFEKN8unw9KPYPhjhSEuAHoyAjQQOYPKuP3lvsal03mY7bgeJ/XpT4uGtA4x2buuDmt4dz/OA9tgD01afUcqr7dmAGgH4HUD4nnXVZ0S+mkuAPYdjooLH6eZr1/gGJvEIkszHu2wVQGAWPvEToCdelWAcLuC3dFqEHdKwogkbyY8ttKOdj8FkxntCrGbZXIrFZYwFOeR48+ZqHlbZTw6Y8GQ38K1tilxSrDdWBBHwNbL+AHHbjDEYViWtoFuW5k5JOVlE7A90x1nqa0Adk8Ncs5MRYS5JzEOTcyE8kZtR8ImpfAOzGEwYYYaytrPGYiSzRMSxJMCTp411MgVdqbN4dRSru1NHpJ9P1rVJE2OSa7NNhj510zPKOfXwpcDF5BWd9p3tjiKgHXIUYHYH3lj4GtDBqo9rOzodjeBysIJPSI1+VcsybjsdcLWvcAv2WvOdHhTyBg+u/pBohwXhgwzhQRJmfI+O5+NRLfaE2+6deka0DucU9pdI9pc9oTmIQdNtTp8JrFTZ6kWuS/4nE2rcMy78wAY841p63xJLiwpBmq2bNy3h2uEANlMG53nYjYBFP3pfArbIpLwH0LQIAJAJAFC4Bst3DsOAo0226xU6mcNcDIrKZBAg08TXowiopUePkk3JtnlrtJrxaNzFWQdt+6PIUG4h2qtW2KjvsOmwiedQeN9o8oCLoCBLdeUCqL2g4ottZPvNoFG7eAFdYY73ZylPekEOL4+3fYtcgkzsSCs6d1gZGgFCcBgUW4Slx3BAEOZjybnQgSBmeAW1idvCiXZ+5mBb+r6AfnVZdo0TjXtF94g2XC2x/SW9SSPlFVaasfaZsqqvRVX0Amq1mrKzUjWq9NZYe1l7/Ef1P5023aq9/iP6n86LCjVzXhWRv2nv/wCI3q3502e0t/8AxW9TSsKNgZJjfQzpz8D4VR/xS4I9xbWIttlawwMHZgTqv65E1Uj2jxH+K3qaYxXEMRfAT2hMsu5Mbgk+gJqMm8WdMe0kHODYu3ibea2RIglT/Cw3DD47/Gi9tdZrLOBX7lm9dysf4kJ6jWD8M1XzhGPhVzTDCZJnXnWXTW56Pi6u25YkdT721COLWrf/AKahm5f3qU6BxM+dDf2K7bct33Qk6JlDDoO8DPPUGmddTYzavKCVuHKTyKkD12NS+DYlTdFtdWzADSJ5z+ulM42+WQ5LV/2kQM72QgnTNmVS2mpjnoKI4C3+zrbIGZlAlmmSSNZP2ppbk5Z1Fui+xO1dt1U/+KXmcq7R/F+fzph+2jrPcXXfVvLrp8K1po8houzUiPGqHd7dsABlWBHNp08Zk02fxCffIk7btTsVF/rxaqBa7c3GDdxY1JOZuf0+FD8R24xDtIIUDaBHnSsKNPzUM7Q463Zw125eMW1Qlj8gAOZJgDxrObnbLECT7Qx1mKz7tb2nvYq8c112tiAq5myiOeXYmdZjpTuwqgvwTtULt9lClRqyyQW096YEeMDxq3PhVuxcUQ0bqYInxG4NZLwPFC1irTk6BoPk3dM+tahdD2jmt6jeOnh5eFZMsaextwzbW5ZeG4BmgsSfOdfMk613tLrYvIhIb2NwkroR3DEHrQLB9oMSwyhAviTRdFi2+cyWU5j1kEVzNE5JrYw2xx/F2yGt4m+I2IuOI5wRPy2rZfwt/E1sYf2bEx7YKSlwCBcyiSGA0DgSdN9aw8pkd1nQEj0JE/Ki3AMd7C9bugwVaZG4BBUkeME1vPKas+oL2ICKzNoqgk+Q1NZ7f7VtdcMT3J1UahQZEEDnFCx26N6y9o3h31iSBm+B61X8Pde3G4OoOmh2g9DpXDM5bUa+lUd1LuSu0vGyT3QRk74BJEg6SfQz8Kg4fHIR7U5WYz33OpAP/p2xJy78xTg4etxkuFyYnTQr4rB8zvRHD27KEH2FliP4nUsfAbxA6RWyOa0efLFTormPS5cBuHN7IEDMEK25Oy5tZO/OrP2HsArbA2Zz82io/a/tDdvYQ22KBAysAqhQIOkR50Y7AWO9Z8BmPwBaplLUOEaDPai9Nw+ZoDFEeN3ZuGhs1zZ1BsUmpPsRXsg6UARGam5qYyjoKbYDpQBFzVwu0dz3jAXpJMVNW0MhdiAB6mmsFiA9rNkAczAknn3fjBFTLhjjyiO3Drlq6wY5gTM6cz0qwcPshrZTmDUH2FxsUDcAIif8pAAj0NEsMmV/PWsMZ2kj0lCm2KweOa2cr7dasWDxaMAJFBr9pWGoqIuDM91iBV2XTRZ7lgTJM+lC+LtiDbe5hkt3hbHetNOZsok5D/MAdtD51VO1OIxFsItq8wzSCYHOI3mBvVt/C6+f2VkYksDnBMyTJBOvXf4mnGnJI55n7L9ABw/tCzXMlxCsgGJnLI1WYEx4ianPYDgsDp4hp9ADQu7cBuluZLfMnQVMw2LPXzitKR5zYm/w0c2jzV/yqM+ESIz/AOk0Tv8AFVPcYFjuAN/OZEVAuWYJnu+BKz8dabERcRCjKpJB3kRUDF49bayfgBual4+4oUtmBCyTBB+lULiGMZ2JPP5eFNAS+J9oLlxSkBVOhHM/839qCG719aWbsb6j6Uh1qhCWq/8AZHtWLiCxdPfAhSdnA+9Z4+leV9eh/KplFSVMqMnF2jardwLUPjvGsllmJjTTx8BVB4Z2suqAruWUbHQkefWo/F+PC7oJPi32HKqh08a1Skvh3FPqJ3pjF/HsDtySeck/HU04blRixIpVgUCJa3jBovwjj7p3Wh06Nr6UDHPyrgf50AaVhXtlAyAQ2shdOhmW0P8Aeum55elVfgfEGC5QdpIB1Gu8idY+5ohb4jdzZWZTInRAOccyal7IdWN8dxTQUiVKzoIM5tNenhWg9ircZj/LbPzgfnWbYy7cuOUBDKpt6dwEFmYE7SdBtWodm1y2Ljdco+pP2qlwEnb2QO4g83G86iU5feWJ8TTU1LEQvbjxpJxIqOWpWGQM8Hbn1pjH7JLmFUn7edSXwqKO+ZPQbfmakAhVhRAqPcu86QELG4kXEIiOWnTaoVklTp4R9qkO0Ga5l1UroZHgDrQwXIbKtbdA7BiYJPQsDKjw0FEmw86jzqt9ory2iqZixIDsZ5gwI6f2on2c45ncI8SR3T18D9a8+GOWmz0vEjq0thn9n0HjTq4WBNTksxSmtzRZp0AnBcEXEXiriRkY+WwBHjJFReznGmtcRfB+wbJbzK96TElc47uXQERz3NXrs1gAA7xv3R5DU/OPSgHaW0FxjEDe2D0kgkfSuzrFiWRq3Zjl+JleNPajPUujfqTHrpUxsbbWyYLG7p0y5s0ZDppoVMzzpvFYMITEwDKxvrt6UOwN0i4wbZtfAEff8q0Y5rJG0YpwcJUwvhRlkncASepbU/YfCqv+JOAH7q+Nz+7bxgZlP+4fAVYRiJY9J189h9Kb7S4L2uDuLuQM46yve+YkfGrIM/wWLy4Z0G5uA/AKfvFRTcNet2yoMyNeYI+tNsKYDkg0hDGhpJPMb0l3oAddKaipCmRSCmuu3M9BzoAZOhpYivXgCxjaTHlypsUASY0pCmlWkOsAkDeATE6axtV47BdhExaXGvW7hBZUWCUyK6lvbgnR4MQNRvoZEJyS5KjBydIpQ5+VNK2tanjuwdjD8Puoy+1uhbrnElGTI1sSiLqYUwQeuYnpGV29qFJPgrJiljrV3J/D7+V1PQ60dsJ3y7NrEAbADeq3aaDVlwrPibfctNcNpFRjbRmIAkIWyjcgb84NRldK6s69NjjknplJR9X9AdgsT/53JAIZ1M66ZVnStjwBy4PzLH0AH2NY72ewjf8AiEOrKyyYYEEaACQddmrYMYcuFQf0/wC4zVo4SVNoBu1N5q5cems9AgcTTuFvqiksDrzHLxqMz04h0oAIWcXmErBjTzr1zTyPyoMx9m2cbH3hy86I2r8jenQhF1Y2qL7Euwt5VfMcuVpC6/zZdY51PiZmucMt/v08Mx/0mKibqLKirkgdiuy/7KwRsuV+8rKGCjqgzMW08TzrmEDW3A2IMqftV447gvbYcgCSpzL1BHTxgnzqlE5u6d+R5iuXT5fEjvydM2PRI0Xg3EPa2g3Pn4HnRPD2S7BRuTVF7I8S/e+zYgFoGugnk32Na7wfhnsxmb3z8h0FJ4W5+hqj1KWL1JlmyLaBRyH/AHNUPinEbd3FuEOY21gkcyDqB10JFTu3/av2KGzbaHYd4/yL+ZrK8Jxs2Ly3BOXYjmwOhNdOohrxuKMuLJpnqZZsfhhLEagjOp8I1g/P4n4AcXbCoWG4M+n9qOYi/s1o5kOq9CDrFCeK2wyGf3ZIMT7uv65V5/S5NDcZGzqYa0pRGbIGaRswBHx50RstQbhV0Bch1KbRzH3g0WtXdNx969Q80oHay5cN4C5uFAHKRLa0EBq0dvsNFy2/JgR6EH7mqrNOwOlTyNNOtOl/GuTNAF57FJhfZDNhFxDAE3ncsQqyfdWYBAnUQdKuL/htw4FrWS4zBQfae0uSntnIQ5ZykoCo1EGDM1QewPFzaF6zIi61rQxqFJLifEAD0rTsDfhb7sZN02kWN4YqR6aT51nlKUZVZ7WDDiy4U9O625543+pknaPsVicFreUMg0Ny2SyK38jGBlb5a6E1JwP4d4ow19Dh7OXM1xwDA0gZAZzGR3TGknlWy4y/mBLqs/tDPBA7wt5RqOZ5jxUHlQq9hP3Sm5cze0ue0uDfKF0kg8g2XTpM0PM62Ix/Z6bTk9tv9la4FgTwy6tgXFuteKM8LAAElQCSZlQT4HyrTsBxm0Rk7qBQO6NOU6Ry8KotjgF1wns2TMqhgC3eyrmW2zj3lD98baEc4ND7nEn7+ZYaY7usQQG1+BrPJOW77l5Mccb0Rd0arj8Pbu2mS6oNtwVZTOoPLTX0rD/xI/Dr9hP7RYP/AJdmAyHMXtEjQEknMpIOu+oHjVz4b2wNuWJzwIVSe9PMj1igvbnj93FYC9mUKO4QNzpcXnVYm4yM2WCcW/Iyv2lWHsb21u8PxBu2gDmQoytOVgYInxBGh8T1quKnU09bI5Vu5POLpwfjD47iV/FXFUO4QELOUQoQRPhbFaB2heFVekD0EVn/AOGWGkkxvcA5bKAfTU1c+0N+XA+P69KEMFXGprNXHakZqBA649SAOlQ2bUVM9qOWtJAxrElYgkDqJ+dQcLj/AGbZW25GptxEO9secUM4hg1g5NPX5VQiwWcQrCARUrD28txW5TrtzBH3rPcKhDEtMgwoHM9TRZLF0iSzDoAY9TUyipKik6dmpWL0rBMSBtyYfnv8arnE+H5iSB3ucc/6gPqKCYHtFiLAAgOo0hpn/qqa3aZHOttkJ8ZE+e4ry/Cy4ZXFWeh4mPKqlsRruFZSD0261qnCe2Jt4FWukM2UhDzLD+BxyPMHYjxrMDiBcP6mjeNwU4C04bvB2ldBCktDEjU6hRHKvShN6U2YZRSbSBPFsebtxjq7sZM7T4/lUVOGa5nMn5U7h8QxGgAI303PWltcmuhzOW77WzCHu9NI9KhcaxZIVTzPyGv5VKY9PSg+KBa+OgUQPGSD9BXPRG7orU6oew9wqwK7fX/vVhwpGh+fnQZ7Pc8/Kp/CCckdCQPKasRA7c4bPhww/gM/n9/SqCxrU+L4fPZuL/T8Kyq6sEjoSPTSkgOZactikJS80UwDfZXBe1vskqpa08MzBQCCCpk+MfAmtSwpOf2oa2uQEpad0Um4AUViZM2zo3keulYxguIm0+YBToQQwlSDuCPyo3hOL4a5AcNYb+YTct/FfeX4TXKcW96s9DpMsY3GUnG/S+TWGxuEZS167NxwC62Wdhbce81ttCJI6CuHtTh1LG1ZOZoBYkKCq7K0anoevPmDSTw64ircWLls6C5bOdCdokbGdIqbi8bZwSB8V3rjCbeHUwx6NcP8C/XkDyx3kcqiqPoHHpceHVkm5Ltvz8lQZxGPxN/OxdbVkCWbS3bUDQSRExt8qpeO7W2LV4DDh3t/xO2mck7ohEhR46mdhGrVx8fxdwFX90h7qjuYe3pG/wDE3jq2vIVY+HfhNbUTiHa4f5V7qj7mu1Rh77tnjZuqnn9nFFRj/wByR8N2jsXQDMTz2+FPY9VvYW+AZAtMdJMZRmB08RRFuDYfCr+5wRcjn3ST8WaaA8Wx+Mu22S3aFhW0IzW1JB3nXT4VEY3JNcEOSjBqXPoZ7fw+U9RXcMDnXT+JfrVht9lL50JtAabuT/tU1YeznYIIzG/dLWmWGS1u2sjvOO7B1BAma22eYTvw7sjKGHMu/qTH1FTuM3punwgVI7NYdEVxbBCKMqgmSFnSTzMAa0Jx96bjHqT+VNCGXem81Id6bzUAQrrU6qmKi3mohZbShAxsZxz+9MtbdtyI+dTWXlTeKELE6nc/amIFYK1+9J8BE/WjCIP70LzBLg8RUpbtAEtsvn4U2LRPhNMpe6mKkjF2xzE+dAD+HsAUYxOUYO23dn2rj+rYVUeJcaggLtTI40TZLToLgBHPvKSDHTu0UMLlSCY2bp86i3LzDRh8fvQ+zxVj66UabiKLbDN7p+/6NAhnD3g8gGKgqZumeUD9etOXeKWCZRtfCovDBLuRrJ+o/XrQAbAET6eVSeG6Dbx0/XlSsBgTddbWcCZLHcKqgsxjwANK4fbIUTp56fLekMkYk/unJj3aynHr+9f/ADH561qHGRnw9xRouU7VmWOslXM89jSQEfanMPgy7hRGZjAkwPiTsKbBp+xdyOrESAQT5Dcek0wLNY/DDEMJz2iP6SWPpAqTZ/DXXv3j8Ej6mu8M4ncSCrMFMRM5dfd301q24fjlyB7VA/iN6h2+GdKrlELs92ZGEctau3e8IZTkKNG2ZCsGJkHcVJt9lrDXjdNv2lxySWuHPJPOH0ohbxtpuZU9G29amWUBInVeeUifhUO+5VocODvgbOByAOkeABpoIZ1Bnxn713F8VFr3MLduKP8A5up/5ViPWhR7bXP/AIMJEgZwXYeMZiT6UKInJ9ws9lW3VT5gGk/+GIR3UAPUKD9QaEP2xxQj2YtTzDWIUekT61Oxv4jup7v7Mg099oO2sSYOvKr0smxT9nb59wt6FfppTGI7KYgIzsQAqkmWMwBNMN26xTzFxQJ3tpM+i/PWh/EON4m5Ae5dZSSI1AI/qBbX4CqpkhXhHcsE/rRf70AY0bdsuG8wfmYoG1UIYY0maU9NxQAOvGiNjUChrVPw7d0UgZJQT5Dc9fCojuWY9By/Ol43EZQEG/OPpTBOmXmdqYiBxK/swE5SPmQPvT5OYDL8eUUjjICqlvcsQT8NR84qZhMPZyZSA7HeeZ8J2oAifsKz3nHkDT+F4Otycsx1MgfDrT1zidmyMttQD0AH23pv9tuusu3sk/1t5dBQB1uCWi2RnZiNwumUf1NUzBdnMIxKt3RlY++0krqJ18/nUG3iSVyWlKr1GpbxJrgBXwO3qCPvRQyViuBWSsIuUxyJB9T96i4bDkI9skPGqg6EHoR8/WpGHvZtGB8DMRSr6EMCRPKedFCBQsP/ABLA5CAB+vOjOAweQHUZjy6ctxUvhvCbrEm6ABPd5EjxXwovbw+QaLPpSsYKHCbje7cyAjUKuvlOhimrvZwD3rxny/vRTFXnM8h6UFxytlmf70AcxF1LKEG+WzArlI66T4RNDrPZ27iX9nbTOx5DXTqeg8agcRv2c0PMkE89ifCtm/CG3aGCLr71x2JY7kKcgGuwGXbxJ50hFJ4V+AN9tb+IS2OiAu0eZgA+tWrA/gbgUHfa9d/zPlHogH1rSStcigYD4Zw+3g7HsBZD2CdR78KREMrSWAgddKrvH/wltXgbnD73sG3CElrDaaAc7fwkDpV+ioeMwjZWNlvZudZGxPiPvRslsi7c5bvnzML4pgsfgWy4q0yjk4Ga2w8Li6D4xXcNxUZQVJU88p09Nq1DiXbC8ltrN+0oc6BmEoRzMHQnyqrYHs3hsaWhfZ3NSCmkgaGQNPX7VxWaDlpNs/s/NDE8uzS8ne3mvQHjjt1IzEMDtO/69KmJx+0+lxY84I+f50zxDsNirXuEXVGwOjeo0PyoK022i4r2z0bRfgdj611aMKaDz8Bwt0ysZjrr3v8AS32qLd7OXLYlGzEbBciH4SPvUJFXkY8j9tql2eIXU2YMOh/RH0oAG4qzcQhrqlBMS926RJ02Hd9KbGHGcMoWJ1IsuDP/ANVgAfSrLh+OTo6R+viD60nE4Kxc7yQrjbdfhHu07AYx5i0o8B9KD3GjqfIE/Sp3FcTdMD9nvDpKMAfIxr5ivcFS8c+dCgOXKCdT70+PSmSDfY3Dtbc+Yy/7iK5+wXf5P9S/nRnEXQN/mfzqOHB6fKnSBWVZjUu3fyoCBLHYdT18hUFjUrDAkHXQDUDQnwnpSAVZwpHecgE78z5VLsjKM2WB1PvHy6VKw+CGhaCY0H8K+QpfFEYoApjXeiwKhxTv3M4OnxkV2xgCdsx8ZNc4g1xWCs05vtrRDDuEQEyaYhzB8MRNysnadf8AuamCzbBk5nPjp8jFQhxlVOi6+nqdzTqcRvESi219SfpQBNUtyWB4fmPzp3DYbNcAYAAkAkRoJEk603w+9fuOqkpr4GrTYwyqNdT+tulDYAA8DcXTBAtgnvEmSJ0IUbzpRKyLdvZSx/mb7dKnm4NYHrr96aa34/L+9TYyFd4u/IUOv8TukwJFGLuDMe8Nv5f7+FQruBP83+n+9AAl714/xfOm1ZoJPugak7eNS8Xct2gS+Zo5AD86qnE+PviO4g9nbPLmfPw8KYm6VsD4nEZ7jN1Only+VbT+FONAwFscw1z/AO4x+9Yetaz+G1+cEB/K7j5z96aBms2+KEVLt8VB3qmjFMNj6/nTljiWbkZFUQXdL6nYilGqjbx5FTsPxhhSpFWG72FVhDKGHiAaYs8OtoZVQvkAK5h+JZuVTA01OlFqbqrGWsCoWL4PbuCGUHzFFK4RTJKHxH8OLTa25tn+nb02quY3spirOyreXw0b56VrhWm3tCnsxcGIXMSFYBldG1EMCPQ89vnT6XRWsY7gtq6CHRWB6gGqnxT8PbW9pmtnoNV/6Tt8IpUOwfxrtAzYWymnd51SeK40llnEG1/SFJLyRGo25+tWW/2fvyLZa2Y2PeH+mPvUPinZ79nUPcKMx2yoJA3jMx0o3YbDLF0ZoW2vMu+TTbQMx5EaADnVbvZ8xi6sSds0b8tKdshsReyJGZiBLkgdOQNXJPwixJAP7RZE/wBDU20uWC9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4950" y="4210050"/>
            <a:ext cx="2533650" cy="18097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439813" y="5955268"/>
            <a:ext cx="2256387" cy="369332"/>
          </a:xfrm>
          <a:prstGeom prst="rect">
            <a:avLst/>
          </a:prstGeom>
          <a:noFill/>
        </p:spPr>
        <p:txBody>
          <a:bodyPr wrap="none" rtlCol="0">
            <a:spAutoFit/>
          </a:bodyPr>
          <a:lstStyle/>
          <a:p>
            <a:r>
              <a:rPr lang="en-US" i="1" dirty="0" smtClean="0"/>
              <a:t> 2013 Field Experiment</a:t>
            </a:r>
            <a:endParaRPr lang="en-US" i="1" dirty="0"/>
          </a:p>
        </p:txBody>
      </p:sp>
    </p:spTree>
    <p:extLst>
      <p:ext uri="{BB962C8B-B14F-4D97-AF65-F5344CB8AC3E}">
        <p14:creationId xmlns:p14="http://schemas.microsoft.com/office/powerpoint/2010/main" val="3541442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Profiles: Kyle Nelson</a:t>
            </a:r>
            <a:endParaRPr lang="en-US" dirty="0"/>
          </a:p>
        </p:txBody>
      </p:sp>
      <p:sp>
        <p:nvSpPr>
          <p:cNvPr id="3" name="Content Placeholder 2"/>
          <p:cNvSpPr>
            <a:spLocks noGrp="1"/>
          </p:cNvSpPr>
          <p:nvPr>
            <p:ph idx="1"/>
          </p:nvPr>
        </p:nvSpPr>
        <p:spPr>
          <a:xfrm>
            <a:off x="2514600" y="1066800"/>
            <a:ext cx="6477000" cy="4495800"/>
          </a:xfrm>
        </p:spPr>
        <p:txBody>
          <a:bodyPr>
            <a:normAutofit/>
          </a:bodyPr>
          <a:lstStyle/>
          <a:p>
            <a:pPr marL="68263" indent="0">
              <a:buNone/>
            </a:pPr>
            <a:r>
              <a:rPr lang="en-US" dirty="0" smtClean="0"/>
              <a:t> -</a:t>
            </a:r>
            <a:r>
              <a:rPr lang="en-US" sz="2400" dirty="0" smtClean="0"/>
              <a:t>Volunteered for 2013 CIMSS Student Workshop</a:t>
            </a:r>
          </a:p>
          <a:p>
            <a:pPr marL="68263" indent="0">
              <a:buNone/>
            </a:pPr>
            <a:r>
              <a:rPr lang="en-US" sz="2400" dirty="0" smtClean="0"/>
              <a:t>- Presented at 2013 CoRP Symposium</a:t>
            </a:r>
          </a:p>
          <a:p>
            <a:pPr marL="68263" indent="0">
              <a:buNone/>
            </a:pPr>
            <a:r>
              <a:rPr lang="en-US" sz="2400" dirty="0" smtClean="0"/>
              <a:t>- Applied (&amp; was awarded) ESIP Student Fellow</a:t>
            </a:r>
          </a:p>
          <a:p>
            <a:pPr marL="68263" indent="0">
              <a:buNone/>
            </a:pPr>
            <a:r>
              <a:rPr lang="en-US" sz="2400" dirty="0" smtClean="0"/>
              <a:t>- Volunteered at ALNC SOS exhibit</a:t>
            </a:r>
          </a:p>
          <a:p>
            <a:pPr marL="68263" indent="0">
              <a:buNone/>
            </a:pPr>
            <a:r>
              <a:rPr lang="en-US" sz="2400" dirty="0" smtClean="0"/>
              <a:t>- Worked for CIMSS May-August 2014</a:t>
            </a:r>
          </a:p>
          <a:p>
            <a:pPr marL="68263" indent="0">
              <a:buNone/>
            </a:pPr>
            <a:r>
              <a:rPr lang="en-US" sz="2400" dirty="0" smtClean="0"/>
              <a:t>- Earned an ESIP FUNding Friday grant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0"/>
            <a:ext cx="2005182" cy="2468880"/>
          </a:xfrm>
          <a:prstGeom prst="rect">
            <a:avLst/>
          </a:prstGeom>
          <a:ln>
            <a:solidFill>
              <a:schemeClr val="bg1"/>
            </a:solidFill>
          </a:ln>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38600"/>
            <a:ext cx="330565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930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Profiles: Britta Gjermo</a:t>
            </a:r>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7</a:t>
            </a:fld>
            <a:endParaRPr lang="en-US" dirty="0"/>
          </a:p>
        </p:txBody>
      </p:sp>
      <p:sp>
        <p:nvSpPr>
          <p:cNvPr id="6" name="Content Placeholder 2"/>
          <p:cNvSpPr txBox="1">
            <a:spLocks/>
          </p:cNvSpPr>
          <p:nvPr/>
        </p:nvSpPr>
        <p:spPr bwMode="auto">
          <a:xfrm>
            <a:off x="2285999" y="1371600"/>
            <a:ext cx="5891347"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lstStyle>
          <a:p>
            <a:pPr marL="228600" indent="-228600">
              <a:buNone/>
            </a:pPr>
            <a:r>
              <a:rPr lang="en-US" sz="2400" dirty="0" smtClean="0"/>
              <a:t>- Awarded Suomi Scholarship in High School</a:t>
            </a:r>
          </a:p>
          <a:p>
            <a:pPr marL="228600" indent="-160338">
              <a:buNone/>
            </a:pPr>
            <a:r>
              <a:rPr lang="en-US" sz="2400" dirty="0" smtClean="0"/>
              <a:t>- Began working at CIMSS in her freshman year of Undergraduate</a:t>
            </a:r>
          </a:p>
          <a:p>
            <a:pPr marL="68263" indent="0">
              <a:buNone/>
            </a:pPr>
            <a:r>
              <a:rPr lang="en-US" sz="2400" dirty="0" smtClean="0"/>
              <a:t>- Air Force ROTC</a:t>
            </a:r>
            <a:endParaRPr lang="en-US" sz="2400" dirty="0"/>
          </a:p>
          <a:p>
            <a:pPr marL="68263" indent="0">
              <a:buNone/>
            </a:pPr>
            <a:r>
              <a:rPr lang="en-US" sz="2400" dirty="0" smtClean="0"/>
              <a:t>- Contributes </a:t>
            </a:r>
            <a:r>
              <a:rPr lang="en-US" sz="2400" dirty="0"/>
              <a:t>to </a:t>
            </a:r>
            <a:r>
              <a:rPr lang="en-US" sz="2400" dirty="0" smtClean="0"/>
              <a:t>CIMSS PyroCB blog</a:t>
            </a:r>
            <a:endParaRPr lang="en-US" sz="2400" dirty="0" smtClean="0">
              <a:solidFill>
                <a:srgbClr val="FFC000"/>
              </a:solidFill>
            </a:endParaRPr>
          </a:p>
          <a:p>
            <a:pPr marL="68263" indent="0">
              <a:buNone/>
            </a:pPr>
            <a:r>
              <a:rPr lang="en-US" sz="2400" dirty="0" smtClean="0"/>
              <a:t>- Taking lead on CIMSS social media </a:t>
            </a:r>
            <a:endParaRPr lang="en-US" sz="2400" dirty="0" smtClean="0">
              <a:hlinkClick r:id="rId3"/>
            </a:endParaRPr>
          </a:p>
          <a:p>
            <a:pPr marL="68263" indent="0">
              <a:buNone/>
            </a:pPr>
            <a:r>
              <a:rPr lang="en-US" sz="2400" dirty="0" smtClean="0"/>
              <a:t>- Contributes narration for the  </a:t>
            </a:r>
          </a:p>
          <a:p>
            <a:pPr marL="68263" indent="0">
              <a:buNone/>
            </a:pPr>
            <a:r>
              <a:rPr lang="en-US" sz="2400" dirty="0"/>
              <a:t> </a:t>
            </a:r>
            <a:r>
              <a:rPr lang="en-US" sz="2400" dirty="0" smtClean="0"/>
              <a:t>  monthly Climate Digest product    </a:t>
            </a:r>
            <a:endParaRPr lang="en-US" sz="2400"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82" y="1371600"/>
            <a:ext cx="2184618"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0694" y="3017520"/>
            <a:ext cx="1933306" cy="3383280"/>
          </a:xfrm>
          <a:prstGeom prst="rect">
            <a:avLst/>
          </a:prstGeom>
        </p:spPr>
      </p:pic>
    </p:spTree>
    <p:extLst>
      <p:ext uri="{BB962C8B-B14F-4D97-AF65-F5344CB8AC3E}">
        <p14:creationId xmlns:p14="http://schemas.microsoft.com/office/powerpoint/2010/main" val="700423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2" y="76200"/>
            <a:ext cx="8228538" cy="990600"/>
          </a:xfrm>
        </p:spPr>
        <p:txBody>
          <a:bodyPr/>
          <a:lstStyle/>
          <a:p>
            <a:r>
              <a:rPr lang="en-US" dirty="0" smtClean="0"/>
              <a:t>Student Profiles: Kaba Bah</a:t>
            </a:r>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8</a:t>
            </a:fld>
            <a:endParaRPr lang="en-US" dirty="0"/>
          </a:p>
        </p:txBody>
      </p:sp>
      <p:sp>
        <p:nvSpPr>
          <p:cNvPr id="7" name="Content Placeholder 2"/>
          <p:cNvSpPr txBox="1">
            <a:spLocks/>
          </p:cNvSpPr>
          <p:nvPr/>
        </p:nvSpPr>
        <p:spPr bwMode="auto">
          <a:xfrm>
            <a:off x="533400" y="1295400"/>
            <a:ext cx="63246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lstStyle>
          <a:p>
            <a:r>
              <a:rPr lang="en-US" sz="2400" dirty="0" smtClean="0"/>
              <a:t>Routinely volunteers to staff CIMSS Booths</a:t>
            </a:r>
            <a:endParaRPr lang="en-US" sz="2400" dirty="0"/>
          </a:p>
          <a:p>
            <a:r>
              <a:rPr lang="en-US" sz="2400" dirty="0" smtClean="0"/>
              <a:t>Presents at CIMSS Outreach events </a:t>
            </a:r>
          </a:p>
          <a:p>
            <a:r>
              <a:rPr lang="en-US" sz="2400" dirty="0" smtClean="0"/>
              <a:t>Conducts cutting-edge Air Quality research        </a:t>
            </a:r>
            <a:endParaRPr lang="en-US" sz="2400" dirty="0"/>
          </a:p>
        </p:txBody>
      </p:sp>
      <p:pic>
        <p:nvPicPr>
          <p:cNvPr id="92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67"/>
          <a:stretch/>
        </p:blipFill>
        <p:spPr bwMode="auto">
          <a:xfrm>
            <a:off x="1752600" y="3200400"/>
            <a:ext cx="440499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600200"/>
            <a:ext cx="1549400" cy="2463800"/>
          </a:xfrm>
          <a:prstGeom prst="rect">
            <a:avLst/>
          </a:prstGeom>
        </p:spPr>
      </p:pic>
    </p:spTree>
    <p:extLst>
      <p:ext uri="{BB962C8B-B14F-4D97-AF65-F5344CB8AC3E}">
        <p14:creationId xmlns:p14="http://schemas.microsoft.com/office/powerpoint/2010/main" val="2975968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Profiles: Michelle </a:t>
            </a:r>
            <a:r>
              <a:rPr lang="en-US" dirty="0" err="1" smtClean="0"/>
              <a:t>Feltz</a:t>
            </a:r>
            <a:endParaRPr lang="en-US" dirty="0"/>
          </a:p>
        </p:txBody>
      </p:sp>
      <p:sp>
        <p:nvSpPr>
          <p:cNvPr id="4" name="Slide Number Placeholder 3"/>
          <p:cNvSpPr>
            <a:spLocks noGrp="1"/>
          </p:cNvSpPr>
          <p:nvPr>
            <p:ph type="sldNum" sz="quarter" idx="10"/>
          </p:nvPr>
        </p:nvSpPr>
        <p:spPr/>
        <p:txBody>
          <a:bodyPr/>
          <a:lstStyle/>
          <a:p>
            <a:pPr>
              <a:defRPr/>
            </a:pPr>
            <a:fld id="{F378691F-9CED-4134-BEF2-4424A0C8B72C}" type="slidenum">
              <a:rPr lang="en-US" smtClean="0"/>
              <a:pPr>
                <a:defRPr/>
              </a:pPr>
              <a:t>9</a:t>
            </a:fld>
            <a:endParaRPr lang="en-US" dirty="0"/>
          </a:p>
        </p:txBody>
      </p:sp>
      <p:sp>
        <p:nvSpPr>
          <p:cNvPr id="8" name="Content Placeholder 2"/>
          <p:cNvSpPr>
            <a:spLocks noGrp="1"/>
          </p:cNvSpPr>
          <p:nvPr>
            <p:ph idx="1"/>
          </p:nvPr>
        </p:nvSpPr>
        <p:spPr>
          <a:xfrm>
            <a:off x="228600" y="1143000"/>
            <a:ext cx="4648200" cy="5257800"/>
          </a:xfrm>
        </p:spPr>
        <p:txBody>
          <a:bodyPr>
            <a:normAutofit/>
          </a:bodyPr>
          <a:lstStyle/>
          <a:p>
            <a:r>
              <a:rPr lang="en-US" sz="2400" dirty="0" smtClean="0"/>
              <a:t>Conducts balloon launches at outreach events and explains the science </a:t>
            </a:r>
          </a:p>
          <a:p>
            <a:r>
              <a:rPr lang="en-US" sz="2400" dirty="0" smtClean="0"/>
              <a:t> Lead author on research published in </a:t>
            </a:r>
            <a:r>
              <a:rPr lang="en-US" sz="2400" dirty="0"/>
              <a:t>the Journal of Geophysical Research</a:t>
            </a:r>
          </a:p>
        </p:txBody>
      </p:sp>
      <p:pic>
        <p:nvPicPr>
          <p:cNvPr id="1028" name="Picture 4" descr="http://www.ssec.wisc.edu/news/media/2014/06/AERIbago_South_Tuscon_21May2013-2.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11" t="8259" r="20181"/>
          <a:stretch/>
        </p:blipFill>
        <p:spPr bwMode="auto">
          <a:xfrm>
            <a:off x="838200" y="3657600"/>
            <a:ext cx="3008870" cy="2516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066800"/>
            <a:ext cx="3291840" cy="24688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810000"/>
            <a:ext cx="3291840" cy="2468880"/>
          </a:xfrm>
          <a:prstGeom prst="rect">
            <a:avLst/>
          </a:prstGeom>
        </p:spPr>
      </p:pic>
    </p:spTree>
    <p:extLst>
      <p:ext uri="{BB962C8B-B14F-4D97-AF65-F5344CB8AC3E}">
        <p14:creationId xmlns:p14="http://schemas.microsoft.com/office/powerpoint/2010/main" val="5845745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1870</Words>
  <Application>Microsoft Office PowerPoint</Application>
  <PresentationFormat>On-screen Show (4:3)</PresentationFormat>
  <Paragraphs>212</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CIMSS_Template_2013Logo</vt:lpstr>
      <vt:lpstr>PowerPoint Presentation</vt:lpstr>
      <vt:lpstr>About CIMSS Cooperative Institute for Meteorological Satellite Studies</vt:lpstr>
      <vt:lpstr>PowerPoint Presentation</vt:lpstr>
      <vt:lpstr>PowerPoint Presentation</vt:lpstr>
      <vt:lpstr>PowerPoint Presentation</vt:lpstr>
      <vt:lpstr>Student Profiles: Kyle Nelson</vt:lpstr>
      <vt:lpstr>Student Profiles: Britta Gjermo</vt:lpstr>
      <vt:lpstr>Student Profiles: Kaba Bah</vt:lpstr>
      <vt:lpstr>Student Profiles: Michelle Feltz</vt:lpstr>
      <vt:lpstr>Student Profiles: Andrew Winters</vt:lpstr>
      <vt:lpstr>PowerPoint Presentation</vt:lpstr>
      <vt:lpstr>ESIP Student Fellows</vt:lpstr>
      <vt:lpstr>CoRP Student Exchange</vt:lpstr>
      <vt:lpstr>CoRP Student Exchange</vt:lpstr>
      <vt:lpstr>CIMSS Summer EPO Activities</vt:lpstr>
      <vt:lpstr>GOES-R Education Proving Ground</vt:lpstr>
      <vt:lpstr>In Summary – Get Connected!</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Mooney</dc:creator>
  <cp:lastModifiedBy>Margaret Mooney</cp:lastModifiedBy>
  <cp:revision>31</cp:revision>
  <cp:lastPrinted>2014-09-08T14:39:00Z</cp:lastPrinted>
  <dcterms:created xsi:type="dcterms:W3CDTF">2014-09-05T13:54:17Z</dcterms:created>
  <dcterms:modified xsi:type="dcterms:W3CDTF">2014-09-08T18:01:47Z</dcterms:modified>
</cp:coreProperties>
</file>